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omments/modernComment_7FFFCC8F_14F9C1D8.xml" ContentType="application/vnd.ms-powerpoint.comment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omments/modernComment_7FFFCCA3_F78CAC31.xml" ContentType="application/vnd.ms-powerpoint.comment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omments/modernComment_7FFFCC82_BE39CAD2.xml" ContentType="application/vnd.ms-powerpoint.comment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omments/modernComment_7FFFCC89_42DCC53C.xml" ContentType="application/vnd.ms-powerpoint.comments+xml"/>
  <Override PartName="/ppt/notesSlides/notesSlide20.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7"/>
  </p:notesMasterIdLst>
  <p:sldIdLst>
    <p:sldId id="256" r:id="rId2"/>
    <p:sldId id="257" r:id="rId3"/>
    <p:sldId id="262" r:id="rId4"/>
    <p:sldId id="2147470501" r:id="rId5"/>
    <p:sldId id="2147470475" r:id="rId6"/>
    <p:sldId id="2147470498" r:id="rId7"/>
    <p:sldId id="2147470459" r:id="rId8"/>
    <p:sldId id="2147470500" r:id="rId9"/>
    <p:sldId id="2147470471" r:id="rId10"/>
    <p:sldId id="2147470483" r:id="rId11"/>
    <p:sldId id="2147470479" r:id="rId12"/>
    <p:sldId id="2147470496" r:id="rId13"/>
    <p:sldId id="2147470497" r:id="rId14"/>
    <p:sldId id="2147470499" r:id="rId15"/>
    <p:sldId id="2147470472" r:id="rId16"/>
    <p:sldId id="2147470488" r:id="rId17"/>
    <p:sldId id="2147470482" r:id="rId18"/>
    <p:sldId id="2147470466" r:id="rId19"/>
    <p:sldId id="2147470469" r:id="rId20"/>
    <p:sldId id="264" r:id="rId21"/>
    <p:sldId id="2147470485" r:id="rId22"/>
    <p:sldId id="2147470473" r:id="rId23"/>
    <p:sldId id="2147470487" r:id="rId24"/>
    <p:sldId id="2147470502" r:id="rId25"/>
    <p:sldId id="2147470414" r:id="rId26"/>
  </p:sldIdLst>
  <p:sldSz cx="15238413" cy="857091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5B3862D-A2BF-1928-42A2-87F0B9B7F3C2}" name="Ranjani Subramanian" initials="RS" userId="S::ransubra1@publicisgroupe.net::919af7de-2031-41f1-8c4e-83854e533905" providerId="AD"/>
  <p188:author id="{0E0381CE-5114-3E81-DB23-A5C78D918F35}" name="Paritosh Upadhyay" initials="PU" userId="S::parupadh@publicisgroupe.net::55a4e4fd-b827-4524-9690-c7754f8e75e0" providerId="AD"/>
  <p188:author id="{32FA0FED-93E0-03BD-091D-5874C32C8378}" name="Abhijit Pundeer" initials="AP" userId="S::abhpunde@publicisgroupe.net::b35c42a8-4a57-4a39-a38f-a5f233cc4a9f"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C5253"/>
    <a:srgbClr val="F7F3FF"/>
    <a:srgbClr val="FF7B17"/>
    <a:srgbClr val="FFE001"/>
    <a:srgbClr val="FFFFFF"/>
    <a:srgbClr val="14141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ACACDFF-13A6-BB48-8C32-565F4D52A8D6}" v="1133" dt="2022-08-17T09:10:36.406"/>
    <p1510:client id="{DC092DAC-89DB-3568-22C1-C744F9D678A6}" v="2" vWet="12" dt="2022-08-17T09:04:37.44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934"/>
    <p:restoredTop sz="94694"/>
  </p:normalViewPr>
  <p:slideViewPr>
    <p:cSldViewPr snapToGrid="0">
      <p:cViewPr varScale="1">
        <p:scale>
          <a:sx n="97" d="100"/>
          <a:sy n="97" d="100"/>
        </p:scale>
        <p:origin x="784"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8/10/relationships/authors" Targe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 Id="rId8" Type="http://schemas.openxmlformats.org/officeDocument/2006/relationships/slide" Target="slides/slide7.xml"/></Relationships>
</file>

<file path=ppt/comments/modernComment_7FFFCC82_BE39CAD2.xml><?xml version="1.0" encoding="utf-8"?>
<p188:cmLst xmlns:a="http://schemas.openxmlformats.org/drawingml/2006/main" xmlns:r="http://schemas.openxmlformats.org/officeDocument/2006/relationships" xmlns:p188="http://schemas.microsoft.com/office/powerpoint/2018/8/main">
  <p188:cm id="{3337CF92-73E0-4389-A4A2-9D25B1FB2DE6}" authorId="{75B3862D-A2BF-1928-42A2-87F0B9B7F3C2}" created="2022-08-16T08:50:50.036">
    <pc:sldMkLst xmlns:pc="http://schemas.microsoft.com/office/powerpoint/2013/main/command">
      <pc:docMk/>
      <pc:sldMk cId="3191458514" sldId="2147470466"/>
    </pc:sldMkLst>
    <p188:txBody>
      <a:bodyPr/>
      <a:lstStyle/>
      <a:p>
        <a:r>
          <a:rPr lang="en-US"/>
          <a:t>see if you want to take a more gender neutral and less sensitive example than pregnancy.</a:t>
        </a:r>
      </a:p>
    </p188:txBody>
  </p188:cm>
</p188:cmLst>
</file>

<file path=ppt/comments/modernComment_7FFFCC89_42DCC53C.xml><?xml version="1.0" encoding="utf-8"?>
<p188:cmLst xmlns:a="http://schemas.openxmlformats.org/drawingml/2006/main" xmlns:r="http://schemas.openxmlformats.org/officeDocument/2006/relationships" xmlns:p188="http://schemas.microsoft.com/office/powerpoint/2018/8/main">
  <p188:cm id="{C370AF15-F856-9A4A-8B92-E8DD2884D2ED}" authorId="{32FA0FED-93E0-03BD-091D-5874C32C8378}" created="2022-08-16T06:20:57.774">
    <pc:sldMkLst xmlns:pc="http://schemas.microsoft.com/office/powerpoint/2013/main/command">
      <pc:docMk/>
      <pc:sldMk cId="1121764668" sldId="2147470473"/>
    </pc:sldMkLst>
    <p188:txBody>
      <a:bodyPr/>
      <a:lstStyle/>
      <a:p>
        <a:r>
          <a:rPr lang="en-GB"/>
          <a:t>Do we need the side here?
It says case study …
We have already started with Netflix example
Slide 9,10, 11 are slides where we are interacting with the audience.
Can we use it after slide 19
</a:t>
        </a:r>
      </a:p>
    </p188:txBody>
  </p188:cm>
</p188:cmLst>
</file>

<file path=ppt/comments/modernComment_7FFFCC8F_14F9C1D8.xml><?xml version="1.0" encoding="utf-8"?>
<p188:cmLst xmlns:a="http://schemas.openxmlformats.org/drawingml/2006/main" xmlns:r="http://schemas.openxmlformats.org/officeDocument/2006/relationships" xmlns:p188="http://schemas.microsoft.com/office/powerpoint/2018/8/main">
  <p188:cm id="{4630C699-E8A9-4538-9001-8A075F85A36B}" authorId="{75B3862D-A2BF-1928-42A2-87F0B9B7F3C2}" created="2022-08-16T08:55:27.969">
    <pc:sldMkLst xmlns:pc="http://schemas.microsoft.com/office/powerpoint/2013/main/command">
      <pc:docMk/>
      <pc:sldMk cId="351912408" sldId="2147470479"/>
    </pc:sldMkLst>
    <p188:replyLst>
      <p188:reply id="{2D172C69-D671-514F-9193-1A4397FDBEBB}" authorId="{0E0381CE-5114-3E81-DB23-A5C78D918F35}" created="2022-08-17T09:10:36.275">
        <p188:txBody>
          <a:bodyPr/>
          <a:lstStyle/>
          <a:p>
            <a:r>
              <a:rPr lang="en-US"/>
              <a:t>Done!</a:t>
            </a:r>
          </a:p>
        </p188:txBody>
      </p188:reply>
    </p188:replyLst>
    <p188:txBody>
      <a:bodyPr/>
      <a:lstStyle/>
      <a:p>
        <a:r>
          <a:rPr lang="en-US"/>
          <a:t>the audience may get bored looking at these pictures after a min. Put up a few key points like you have done for pitfalls slide so the audience will have something to latch to when you talk. (do this for all 3 testing type slides)</a:t>
        </a:r>
      </a:p>
    </p188:txBody>
  </p188:cm>
</p188:cmLst>
</file>

<file path=ppt/comments/modernComment_7FFFCCA3_F78CAC31.xml><?xml version="1.0" encoding="utf-8"?>
<p188:cmLst xmlns:a="http://schemas.openxmlformats.org/drawingml/2006/main" xmlns:r="http://schemas.openxmlformats.org/officeDocument/2006/relationships" xmlns:p188="http://schemas.microsoft.com/office/powerpoint/2018/8/main">
  <p188:cm id="{984EC9DF-806C-40CD-924C-FE6D6FAE7577}" authorId="{75B3862D-A2BF-1928-42A2-87F0B9B7F3C2}" created="2022-08-16T08:56:14.201">
    <pc:sldMkLst xmlns:pc="http://schemas.microsoft.com/office/powerpoint/2013/main/command">
      <pc:docMk/>
      <pc:sldMk cId="4153191473" sldId="2147470499"/>
    </pc:sldMkLst>
    <p188:replyLst>
      <p188:reply id="{9338F27C-8011-8D44-B041-B77F1FD8696B}" authorId="{0E0381CE-5114-3E81-DB23-A5C78D918F35}" created="2022-08-17T08:39:53.295">
        <p188:txBody>
          <a:bodyPr/>
          <a:lstStyle/>
          <a:p>
            <a:r>
              <a:rPr lang="en-US"/>
              <a:t>Done!</a:t>
            </a:r>
          </a:p>
        </p188:txBody>
      </p188:reply>
    </p188:replyLst>
    <p188:txBody>
      <a:bodyPr/>
      <a:lstStyle/>
      <a:p>
        <a:r>
          <a:rPr lang="en-US"/>
          <a:t>check if you want to bring this slide before how to do testing...it looks a better flow. </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255545E-3766-954E-8911-94BC67167CEC}" type="datetimeFigureOut">
              <a:rPr lang="en-US" smtClean="0"/>
              <a:t>8/18/22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9AE34E6-293D-6C49-AFD4-2D90F9D8D749}" type="slidenum">
              <a:rPr lang="en-US" smtClean="0"/>
              <a:t>‹#›</a:t>
            </a:fld>
            <a:endParaRPr lang="en-US"/>
          </a:p>
        </p:txBody>
      </p:sp>
    </p:spTree>
    <p:extLst>
      <p:ext uri="{BB962C8B-B14F-4D97-AF65-F5344CB8AC3E}">
        <p14:creationId xmlns:p14="http://schemas.microsoft.com/office/powerpoint/2010/main" val="742733015"/>
      </p:ext>
    </p:extLst>
  </p:cSld>
  <p:clrMap bg1="lt1" tx1="dk1" bg2="lt2" tx2="dk2" accent1="accent1" accent2="accent2" accent3="accent3" accent4="accent4" accent5="accent5" accent6="accent6" hlink="hlink" folHlink="folHlink"/>
  <p:notesStyle>
    <a:lvl1pPr marL="0" algn="l" defTabSz="1142817" rtl="0" eaLnBrk="1" latinLnBrk="0" hangingPunct="1">
      <a:defRPr sz="1500" kern="1200">
        <a:solidFill>
          <a:schemeClr val="tx1"/>
        </a:solidFill>
        <a:latin typeface="+mn-lt"/>
        <a:ea typeface="+mn-ea"/>
        <a:cs typeface="+mn-cs"/>
      </a:defRPr>
    </a:lvl1pPr>
    <a:lvl2pPr marL="571409" algn="l" defTabSz="1142817" rtl="0" eaLnBrk="1" latinLnBrk="0" hangingPunct="1">
      <a:defRPr sz="1500" kern="1200">
        <a:solidFill>
          <a:schemeClr val="tx1"/>
        </a:solidFill>
        <a:latin typeface="+mn-lt"/>
        <a:ea typeface="+mn-ea"/>
        <a:cs typeface="+mn-cs"/>
      </a:defRPr>
    </a:lvl2pPr>
    <a:lvl3pPr marL="1142817" algn="l" defTabSz="1142817" rtl="0" eaLnBrk="1" latinLnBrk="0" hangingPunct="1">
      <a:defRPr sz="1500" kern="1200">
        <a:solidFill>
          <a:schemeClr val="tx1"/>
        </a:solidFill>
        <a:latin typeface="+mn-lt"/>
        <a:ea typeface="+mn-ea"/>
        <a:cs typeface="+mn-cs"/>
      </a:defRPr>
    </a:lvl3pPr>
    <a:lvl4pPr marL="1714226" algn="l" defTabSz="1142817" rtl="0" eaLnBrk="1" latinLnBrk="0" hangingPunct="1">
      <a:defRPr sz="1500" kern="1200">
        <a:solidFill>
          <a:schemeClr val="tx1"/>
        </a:solidFill>
        <a:latin typeface="+mn-lt"/>
        <a:ea typeface="+mn-ea"/>
        <a:cs typeface="+mn-cs"/>
      </a:defRPr>
    </a:lvl4pPr>
    <a:lvl5pPr marL="2285634" algn="l" defTabSz="1142817" rtl="0" eaLnBrk="1" latinLnBrk="0" hangingPunct="1">
      <a:defRPr sz="1500" kern="1200">
        <a:solidFill>
          <a:schemeClr val="tx1"/>
        </a:solidFill>
        <a:latin typeface="+mn-lt"/>
        <a:ea typeface="+mn-ea"/>
        <a:cs typeface="+mn-cs"/>
      </a:defRPr>
    </a:lvl5pPr>
    <a:lvl6pPr marL="2857043" algn="l" defTabSz="1142817" rtl="0" eaLnBrk="1" latinLnBrk="0" hangingPunct="1">
      <a:defRPr sz="1500" kern="1200">
        <a:solidFill>
          <a:schemeClr val="tx1"/>
        </a:solidFill>
        <a:latin typeface="+mn-lt"/>
        <a:ea typeface="+mn-ea"/>
        <a:cs typeface="+mn-cs"/>
      </a:defRPr>
    </a:lvl6pPr>
    <a:lvl7pPr marL="3428451" algn="l" defTabSz="1142817" rtl="0" eaLnBrk="1" latinLnBrk="0" hangingPunct="1">
      <a:defRPr sz="1500" kern="1200">
        <a:solidFill>
          <a:schemeClr val="tx1"/>
        </a:solidFill>
        <a:latin typeface="+mn-lt"/>
        <a:ea typeface="+mn-ea"/>
        <a:cs typeface="+mn-cs"/>
      </a:defRPr>
    </a:lvl7pPr>
    <a:lvl8pPr marL="3999860" algn="l" defTabSz="1142817" rtl="0" eaLnBrk="1" latinLnBrk="0" hangingPunct="1">
      <a:defRPr sz="1500" kern="1200">
        <a:solidFill>
          <a:schemeClr val="tx1"/>
        </a:solidFill>
        <a:latin typeface="+mn-lt"/>
        <a:ea typeface="+mn-ea"/>
        <a:cs typeface="+mn-cs"/>
      </a:defRPr>
    </a:lvl8pPr>
    <a:lvl9pPr marL="4571268" algn="l" defTabSz="1142817" rtl="0" eaLnBrk="1" latinLnBrk="0" hangingPunct="1">
      <a:defRPr sz="15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vwo.com/testing/split-url-testing/" TargetMode="External"/><Relationship Id="rId2" Type="http://schemas.openxmlformats.org/officeDocument/2006/relationships/slide" Target="../slides/slide12.xml"/><Relationship Id="rId1" Type="http://schemas.openxmlformats.org/officeDocument/2006/relationships/notesMaster" Target="../notesMasters/notesMaster1.xml"/><Relationship Id="rId4" Type="http://schemas.openxmlformats.org/officeDocument/2006/relationships/hyperlink" Target="https://vwo.com/tools/cro-experimentation-checklist/" TargetMode="Externa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vwo.com/blog/ecommerce-product-page-design/"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www.statisticshowto.com/false-alarm-ratio-definition/" TargetMode="External"/><Relationship Id="rId2" Type="http://schemas.openxmlformats.org/officeDocument/2006/relationships/slide" Target="../slides/slide18.xml"/><Relationship Id="rId1" Type="http://schemas.openxmlformats.org/officeDocument/2006/relationships/notesMaster" Target="../notesMasters/notesMaster1.xml"/><Relationship Id="rId4" Type="http://schemas.openxmlformats.org/officeDocument/2006/relationships/hyperlink" Target="https://www.statisticshowto.com/probability-and-statistics/statistics-definitions/type-i-error-type-ii-error-decision/" TargetMode="Externa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vwo.com/visitor-behavior-analysis/" TargetMode="External"/><Relationship Id="rId2" Type="http://schemas.openxmlformats.org/officeDocument/2006/relationships/slide" Target="../slides/slide10.xml"/><Relationship Id="rId1" Type="http://schemas.openxmlformats.org/officeDocument/2006/relationships/notesMaster" Target="../notesMasters/notesMaster1.xml"/><Relationship Id="rId6" Type="http://schemas.openxmlformats.org/officeDocument/2006/relationships/hyperlink" Target="https://vwo.com/blog/why-your-bounce-rate-is-high-and-how-to-fix-it-top-6-reasons/" TargetMode="External"/><Relationship Id="rId5" Type="http://schemas.openxmlformats.org/officeDocument/2006/relationships/hyperlink" Target="https://whatagraph.com/metrics-dashboard" TargetMode="External"/><Relationship Id="rId4" Type="http://schemas.openxmlformats.org/officeDocument/2006/relationships/hyperlink" Target="https://vwo.com/blog/ab-testing-ideas/" TargetMode="Externa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vwo.com/testing/multivariate-testing/" TargetMode="External"/><Relationship Id="rId2" Type="http://schemas.openxmlformats.org/officeDocument/2006/relationships/slide" Target="../slides/slide11.xml"/><Relationship Id="rId1" Type="http://schemas.openxmlformats.org/officeDocument/2006/relationships/notesMaster" Target="../notesMasters/notesMaster1.xml"/><Relationship Id="rId4" Type="http://schemas.openxmlformats.org/officeDocument/2006/relationships/hyperlink" Target="https://vwo.com/blog/rules-of-thumb-for-ab-and-multivariate-tests/"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9AE34E6-293D-6C49-AFD4-2D90F9D8D749}" type="slidenum">
              <a:rPr lang="en-US" smtClean="0"/>
              <a:t>2</a:t>
            </a:fld>
            <a:endParaRPr lang="en-US"/>
          </a:p>
        </p:txBody>
      </p:sp>
    </p:spTree>
    <p:extLst>
      <p:ext uri="{BB962C8B-B14F-4D97-AF65-F5344CB8AC3E}">
        <p14:creationId xmlns:p14="http://schemas.microsoft.com/office/powerpoint/2010/main" val="23673323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sz="1500" b="0" i="0" kern="1200">
              <a:solidFill>
                <a:schemeClr val="tx1"/>
              </a:solidFill>
              <a:effectLst/>
              <a:latin typeface="+mn-lt"/>
              <a:ea typeface="+mn-ea"/>
              <a:cs typeface="+mn-cs"/>
            </a:endParaRPr>
          </a:p>
          <a:p>
            <a:r>
              <a:rPr lang="en-IN" sz="1500" b="0" i="0" kern="1200">
                <a:solidFill>
                  <a:schemeClr val="tx1"/>
                </a:solidFill>
                <a:effectLst/>
                <a:latin typeface="+mn-lt"/>
                <a:ea typeface="+mn-ea"/>
                <a:cs typeface="+mn-cs"/>
              </a:rPr>
              <a:t>Split URL : Many people in the testing arena confuse </a:t>
            </a:r>
            <a:r>
              <a:rPr lang="en-IN" sz="1500" b="0" i="0" kern="1200">
                <a:solidFill>
                  <a:schemeClr val="tx1"/>
                </a:solidFill>
                <a:effectLst/>
                <a:latin typeface="+mn-lt"/>
                <a:ea typeface="+mn-ea"/>
                <a:cs typeface="+mn-cs"/>
                <a:hlinkClick r:id="rId3"/>
              </a:rPr>
              <a:t>Split URL testing</a:t>
            </a:r>
            <a:r>
              <a:rPr lang="en-IN" sz="1500" b="0" i="0" kern="1200">
                <a:solidFill>
                  <a:schemeClr val="tx1"/>
                </a:solidFill>
                <a:effectLst/>
                <a:latin typeface="+mn-lt"/>
                <a:ea typeface="+mn-ea"/>
                <a:cs typeface="+mn-cs"/>
              </a:rPr>
              <a:t> with A/B testing. However, the two are fundamentally very different. Split URL testing refers to an </a:t>
            </a:r>
            <a:r>
              <a:rPr lang="en-IN" sz="1500" b="0" i="0" kern="1200">
                <a:solidFill>
                  <a:schemeClr val="tx1"/>
                </a:solidFill>
                <a:effectLst/>
                <a:latin typeface="+mn-lt"/>
                <a:ea typeface="+mn-ea"/>
                <a:cs typeface="+mn-cs"/>
                <a:hlinkClick r:id="rId4"/>
              </a:rPr>
              <a:t>experimentation process</a:t>
            </a:r>
            <a:r>
              <a:rPr lang="en-IN" sz="1500" b="0" i="0" kern="1200">
                <a:solidFill>
                  <a:schemeClr val="tx1"/>
                </a:solidFill>
                <a:effectLst/>
                <a:latin typeface="+mn-lt"/>
                <a:ea typeface="+mn-ea"/>
                <a:cs typeface="+mn-cs"/>
              </a:rPr>
              <a:t> wherein an entirely new version of an existing web page URL is tested to analyze which one performs better. </a:t>
            </a:r>
          </a:p>
          <a:p>
            <a:endParaRPr lang="en-US"/>
          </a:p>
          <a:p>
            <a:endParaRPr lang="en-US"/>
          </a:p>
          <a:p>
            <a:r>
              <a:rPr lang="en-IN" sz="1500" b="1" i="0" kern="1200">
                <a:solidFill>
                  <a:schemeClr val="tx1"/>
                </a:solidFill>
                <a:effectLst/>
                <a:latin typeface="+mn-lt"/>
                <a:ea typeface="+mn-ea"/>
                <a:cs typeface="+mn-cs"/>
              </a:rPr>
              <a:t>Advantages of Split URL testing</a:t>
            </a:r>
            <a:endParaRPr lang="en-IN" sz="1500" b="0" i="0" kern="1200">
              <a:solidFill>
                <a:schemeClr val="tx1"/>
              </a:solidFill>
              <a:effectLst/>
              <a:latin typeface="+mn-lt"/>
              <a:ea typeface="+mn-ea"/>
              <a:cs typeface="+mn-cs"/>
            </a:endParaRPr>
          </a:p>
          <a:p>
            <a:pPr marL="285750" indent="-285750">
              <a:buFont typeface="Arial" panose="020B0604020202020204" pitchFamily="34" charset="0"/>
              <a:buChar char="•"/>
            </a:pPr>
            <a:r>
              <a:rPr lang="en-IN" sz="1500" b="0" i="0" kern="1200">
                <a:solidFill>
                  <a:schemeClr val="tx1"/>
                </a:solidFill>
                <a:effectLst/>
                <a:latin typeface="+mn-lt"/>
                <a:ea typeface="+mn-ea"/>
                <a:cs typeface="+mn-cs"/>
              </a:rPr>
              <a:t>Ideal for trying out radical new designs while using the existing page design for comparative analysis. </a:t>
            </a:r>
          </a:p>
          <a:p>
            <a:pPr marL="285750" indent="-285750">
              <a:buFont typeface="Arial" panose="020B0604020202020204" pitchFamily="34" charset="0"/>
              <a:buChar char="•"/>
            </a:pPr>
            <a:r>
              <a:rPr lang="en-IN" sz="1500" b="0" i="0" kern="1200">
                <a:solidFill>
                  <a:schemeClr val="tx1"/>
                </a:solidFill>
                <a:effectLst/>
                <a:latin typeface="+mn-lt"/>
                <a:ea typeface="+mn-ea"/>
                <a:cs typeface="+mn-cs"/>
              </a:rPr>
              <a:t>Recommended for running tests with non-UI changes, such as switching to a different database, optimizing your page’s load time, etc. </a:t>
            </a:r>
          </a:p>
          <a:p>
            <a:pPr marL="285750" indent="-285750">
              <a:buFont typeface="Arial" panose="020B0604020202020204" pitchFamily="34" charset="0"/>
              <a:buChar char="•"/>
            </a:pPr>
            <a:r>
              <a:rPr lang="en-IN" sz="1500" b="0" i="0" kern="1200">
                <a:solidFill>
                  <a:schemeClr val="tx1"/>
                </a:solidFill>
                <a:effectLst/>
                <a:latin typeface="+mn-lt"/>
                <a:ea typeface="+mn-ea"/>
                <a:cs typeface="+mn-cs"/>
              </a:rPr>
              <a:t>Change up web page workflows. Workflows dramatically affect business conversions, helping test new paths before implementing changes and determine if any of the sticking points were missed.</a:t>
            </a:r>
          </a:p>
          <a:p>
            <a:pPr marL="285750" indent="-285750">
              <a:buFont typeface="Arial" panose="020B0604020202020204" pitchFamily="34" charset="0"/>
              <a:buChar char="•"/>
            </a:pPr>
            <a:r>
              <a:rPr lang="en-IN" sz="1500" b="0" i="0" kern="1200">
                <a:solidFill>
                  <a:schemeClr val="tx1"/>
                </a:solidFill>
                <a:effectLst/>
                <a:latin typeface="+mn-lt"/>
                <a:ea typeface="+mn-ea"/>
                <a:cs typeface="+mn-cs"/>
              </a:rPr>
              <a:t>A better and much-recommended testing method for dynamic content. </a:t>
            </a:r>
          </a:p>
          <a:p>
            <a:endParaRPr lang="en-US"/>
          </a:p>
        </p:txBody>
      </p:sp>
      <p:sp>
        <p:nvSpPr>
          <p:cNvPr id="4" name="Slide Number Placeholder 3"/>
          <p:cNvSpPr>
            <a:spLocks noGrp="1"/>
          </p:cNvSpPr>
          <p:nvPr>
            <p:ph type="sldNum" sz="quarter" idx="5"/>
          </p:nvPr>
        </p:nvSpPr>
        <p:spPr/>
        <p:txBody>
          <a:bodyPr/>
          <a:lstStyle/>
          <a:p>
            <a:fld id="{B9AE34E6-293D-6C49-AFD4-2D90F9D8D749}" type="slidenum">
              <a:rPr lang="en-US" smtClean="0"/>
              <a:t>12</a:t>
            </a:fld>
            <a:endParaRPr lang="en-US"/>
          </a:p>
        </p:txBody>
      </p:sp>
    </p:spTree>
    <p:extLst>
      <p:ext uri="{BB962C8B-B14F-4D97-AF65-F5344CB8AC3E}">
        <p14:creationId xmlns:p14="http://schemas.microsoft.com/office/powerpoint/2010/main" val="3604640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sz="1500" b="0" i="0" kern="1200">
              <a:solidFill>
                <a:schemeClr val="tx1"/>
              </a:solidFill>
              <a:effectLst/>
              <a:latin typeface="+mn-lt"/>
              <a:ea typeface="+mn-ea"/>
              <a:cs typeface="+mn-cs"/>
            </a:endParaRPr>
          </a:p>
          <a:p>
            <a:r>
              <a:rPr lang="en-IN" sz="1500" b="0" i="0" kern="1200">
                <a:solidFill>
                  <a:schemeClr val="tx1"/>
                </a:solidFill>
                <a:effectLst/>
                <a:latin typeface="+mn-lt"/>
                <a:ea typeface="+mn-ea"/>
                <a:cs typeface="+mn-cs"/>
              </a:rPr>
              <a:t>Multipage :Multipage testing is a form of experimentation where you can test changes to elements across multiple pages.</a:t>
            </a:r>
          </a:p>
          <a:p>
            <a:r>
              <a:rPr lang="en-IN" sz="1500" b="0" i="0" kern="1200">
                <a:solidFill>
                  <a:schemeClr val="tx1"/>
                </a:solidFill>
                <a:effectLst/>
                <a:latin typeface="+mn-lt"/>
                <a:ea typeface="+mn-ea"/>
                <a:cs typeface="+mn-cs"/>
              </a:rPr>
              <a:t>There are two ways to conduct a multipage test. One, you can either take all the pages of your sales funnel and create new versions of each, which makes you challenge the sales funnel, and you then test it against the control. This is called </a:t>
            </a:r>
            <a:r>
              <a:rPr lang="en-IN" sz="1500" b="1" i="0" kern="1200">
                <a:solidFill>
                  <a:schemeClr val="tx1"/>
                </a:solidFill>
                <a:effectLst/>
                <a:latin typeface="+mn-lt"/>
                <a:ea typeface="+mn-ea"/>
                <a:cs typeface="+mn-cs"/>
              </a:rPr>
              <a:t>Funnel Multipage testing</a:t>
            </a:r>
            <a:r>
              <a:rPr lang="en-IN" sz="1500" b="0" i="0" kern="1200">
                <a:solidFill>
                  <a:schemeClr val="tx1"/>
                </a:solidFill>
                <a:effectLst/>
                <a:latin typeface="+mn-lt"/>
                <a:ea typeface="+mn-ea"/>
                <a:cs typeface="+mn-cs"/>
              </a:rPr>
              <a:t>. </a:t>
            </a:r>
          </a:p>
          <a:p>
            <a:r>
              <a:rPr lang="en-IN" sz="1500" b="0" i="0" kern="1200">
                <a:solidFill>
                  <a:schemeClr val="tx1"/>
                </a:solidFill>
                <a:effectLst/>
                <a:latin typeface="+mn-lt"/>
                <a:ea typeface="+mn-ea"/>
                <a:cs typeface="+mn-cs"/>
              </a:rPr>
              <a:t>Two, you can test how the addition or removal of the recurring element(s), such as security badges, testimonials, etc., can impact conversions across an entire funnel. This is called </a:t>
            </a:r>
            <a:r>
              <a:rPr lang="en-IN" sz="1500" b="1" i="0" kern="1200">
                <a:solidFill>
                  <a:schemeClr val="tx1"/>
                </a:solidFill>
                <a:effectLst/>
                <a:latin typeface="+mn-lt"/>
                <a:ea typeface="+mn-ea"/>
                <a:cs typeface="+mn-cs"/>
              </a:rPr>
              <a:t>Classic or Conventional Multipage testing</a:t>
            </a:r>
            <a:r>
              <a:rPr lang="en-IN" sz="1500" b="0" i="0" kern="1200">
                <a:solidFill>
                  <a:schemeClr val="tx1"/>
                </a:solidFill>
                <a:effectLst/>
                <a:latin typeface="+mn-lt"/>
                <a:ea typeface="+mn-ea"/>
                <a:cs typeface="+mn-cs"/>
              </a:rPr>
              <a:t>. </a:t>
            </a:r>
          </a:p>
          <a:p>
            <a:endParaRPr lang="en-IN" sz="1500" b="0" i="0" kern="1200">
              <a:solidFill>
                <a:schemeClr val="tx1"/>
              </a:solidFill>
              <a:effectLst/>
              <a:latin typeface="+mn-lt"/>
              <a:ea typeface="+mn-ea"/>
              <a:cs typeface="+mn-cs"/>
            </a:endParaRPr>
          </a:p>
          <a:p>
            <a:r>
              <a:rPr lang="en-IN" sz="1500" b="1" i="0" kern="1200">
                <a:solidFill>
                  <a:schemeClr val="tx1"/>
                </a:solidFill>
                <a:effectLst/>
                <a:latin typeface="+mn-lt"/>
                <a:ea typeface="+mn-ea"/>
                <a:cs typeface="+mn-cs"/>
              </a:rPr>
              <a:t>Advantages of Multipage testing </a:t>
            </a:r>
            <a:endParaRPr lang="en-IN" sz="1500" b="0" i="0" kern="1200">
              <a:solidFill>
                <a:schemeClr val="tx1"/>
              </a:solidFill>
              <a:effectLst/>
              <a:latin typeface="+mn-lt"/>
              <a:ea typeface="+mn-ea"/>
              <a:cs typeface="+mn-cs"/>
            </a:endParaRPr>
          </a:p>
          <a:p>
            <a:pPr marL="285750" indent="-285750">
              <a:buFont typeface="Arial" panose="020B0604020202020204" pitchFamily="34" charset="0"/>
              <a:buChar char="•"/>
            </a:pPr>
            <a:r>
              <a:rPr lang="en-IN" sz="1500" b="0" i="0" kern="1200">
                <a:solidFill>
                  <a:schemeClr val="tx1"/>
                </a:solidFill>
                <a:effectLst/>
                <a:latin typeface="+mn-lt"/>
                <a:ea typeface="+mn-ea"/>
                <a:cs typeface="+mn-cs"/>
              </a:rPr>
              <a:t>Like A/B testing, Multipage testing is easy to create and run and provides meaningful and reliable data with ease and in the shortest possible time. </a:t>
            </a:r>
          </a:p>
          <a:p>
            <a:pPr marL="285750" indent="-285750">
              <a:buFont typeface="Arial" panose="020B0604020202020204" pitchFamily="34" charset="0"/>
              <a:buChar char="•"/>
            </a:pPr>
            <a:r>
              <a:rPr lang="en-IN" sz="1500" b="0" i="0" kern="1200">
                <a:solidFill>
                  <a:schemeClr val="tx1"/>
                </a:solidFill>
                <a:effectLst/>
                <a:latin typeface="+mn-lt"/>
                <a:ea typeface="+mn-ea"/>
                <a:cs typeface="+mn-cs"/>
              </a:rPr>
              <a:t>It enables you to create consistent experiences for your target audience. </a:t>
            </a:r>
          </a:p>
          <a:p>
            <a:pPr marL="285750" indent="-285750">
              <a:buFont typeface="Arial" panose="020B0604020202020204" pitchFamily="34" charset="0"/>
              <a:buChar char="•"/>
            </a:pPr>
            <a:r>
              <a:rPr lang="en-IN" sz="1500" b="0" i="0" kern="1200">
                <a:solidFill>
                  <a:schemeClr val="tx1"/>
                </a:solidFill>
                <a:effectLst/>
                <a:latin typeface="+mn-lt"/>
                <a:ea typeface="+mn-ea"/>
                <a:cs typeface="+mn-cs"/>
              </a:rPr>
              <a:t>It helps your target audience see a consistent set of pages, no matter if it’s the control or one of its variations. </a:t>
            </a:r>
          </a:p>
          <a:p>
            <a:pPr marL="285750" indent="-285750">
              <a:buFont typeface="Arial" panose="020B0604020202020204" pitchFamily="34" charset="0"/>
              <a:buChar char="•"/>
            </a:pPr>
            <a:r>
              <a:rPr lang="en-IN" sz="1500" b="0" i="0" kern="1200">
                <a:solidFill>
                  <a:schemeClr val="tx1"/>
                </a:solidFill>
                <a:effectLst/>
                <a:latin typeface="+mn-lt"/>
                <a:ea typeface="+mn-ea"/>
                <a:cs typeface="+mn-cs"/>
              </a:rPr>
              <a:t>It enables you to implement the same change on several pages to ensure that your website visitors don’t get distracted and bounce off between different variations and designs when navigating through your website.</a:t>
            </a:r>
          </a:p>
          <a:p>
            <a:endParaRPr lang="en-IN" sz="1500" b="0" i="0" kern="1200">
              <a:solidFill>
                <a:schemeClr val="tx1"/>
              </a:solidFill>
              <a:effectLst/>
              <a:latin typeface="+mn-lt"/>
              <a:ea typeface="+mn-ea"/>
              <a:cs typeface="+mn-cs"/>
            </a:endParaRPr>
          </a:p>
          <a:p>
            <a:endParaRPr lang="en-IN" sz="1500" b="0" i="0"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5"/>
          </p:nvPr>
        </p:nvSpPr>
        <p:spPr/>
        <p:txBody>
          <a:bodyPr/>
          <a:lstStyle/>
          <a:p>
            <a:fld id="{B9AE34E6-293D-6C49-AFD4-2D90F9D8D749}" type="slidenum">
              <a:rPr lang="en-US" smtClean="0"/>
              <a:t>13</a:t>
            </a:fld>
            <a:endParaRPr lang="en-US"/>
          </a:p>
        </p:txBody>
      </p:sp>
    </p:spTree>
    <p:extLst>
      <p:ext uri="{BB962C8B-B14F-4D97-AF65-F5344CB8AC3E}">
        <p14:creationId xmlns:p14="http://schemas.microsoft.com/office/powerpoint/2010/main" val="33541725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A/B testing can measure the </a:t>
            </a:r>
            <a:r>
              <a:rPr lang="en-IN" b="1"/>
              <a:t>actual behaviour </a:t>
            </a:r>
            <a:r>
              <a:rPr lang="en-IN"/>
              <a:t>of your and helps you confidently conclude if version B has better conversion rates than A.</a:t>
            </a:r>
          </a:p>
          <a:p>
            <a:r>
              <a:rPr lang="en-IN"/>
              <a:t>It can </a:t>
            </a:r>
            <a:r>
              <a:rPr lang="en-IN" b="1"/>
              <a:t>measure very small performance differences </a:t>
            </a:r>
            <a:r>
              <a:rPr lang="en-IN"/>
              <a:t>with high statistical significance </a:t>
            </a:r>
          </a:p>
          <a:p>
            <a:r>
              <a:rPr lang="en-IN" b="1"/>
              <a:t>Resolve trade-offs </a:t>
            </a:r>
            <a:r>
              <a:rPr lang="en-IN"/>
              <a:t>between conflicting guidelines or qualitative usability findings by determining which one carries the most weigh.</a:t>
            </a:r>
          </a:p>
          <a:p>
            <a:endParaRPr lang="en-US"/>
          </a:p>
        </p:txBody>
      </p:sp>
      <p:sp>
        <p:nvSpPr>
          <p:cNvPr id="4" name="Slide Number Placeholder 3"/>
          <p:cNvSpPr>
            <a:spLocks noGrp="1"/>
          </p:cNvSpPr>
          <p:nvPr>
            <p:ph type="sldNum" sz="quarter" idx="5"/>
          </p:nvPr>
        </p:nvSpPr>
        <p:spPr/>
        <p:txBody>
          <a:bodyPr/>
          <a:lstStyle/>
          <a:p>
            <a:fld id="{B9AE34E6-293D-6C49-AFD4-2D90F9D8D749}" type="slidenum">
              <a:rPr lang="en-US" smtClean="0"/>
              <a:t>14</a:t>
            </a:fld>
            <a:endParaRPr lang="en-US"/>
          </a:p>
        </p:txBody>
      </p:sp>
    </p:spTree>
    <p:extLst>
      <p:ext uri="{BB962C8B-B14F-4D97-AF65-F5344CB8AC3E}">
        <p14:creationId xmlns:p14="http://schemas.microsoft.com/office/powerpoint/2010/main" val="8849183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Though A/B testing process is not always a happy path but with time, many teams have streamlined it in order to make the most of it. The process that you see on the screen is ideally for when a team wants to A/B test after the launch of a product/ service.</a:t>
            </a:r>
          </a:p>
          <a:p>
            <a:endParaRPr lang="en-US"/>
          </a:p>
          <a:p>
            <a:r>
              <a:rPr lang="en-US"/>
              <a:t>Having said that, A/B testing can also be done during the wireframe or planning stage and could be combined with </a:t>
            </a:r>
            <a:r>
              <a:rPr lang="en-US" b="1"/>
              <a:t>Guerilla testing.</a:t>
            </a:r>
          </a:p>
          <a:p>
            <a:endParaRPr lang="en-US" b="0"/>
          </a:p>
          <a:p>
            <a:r>
              <a:rPr lang="en-US" b="0"/>
              <a:t>A/B testing in the early stages of product development helps in combatting any conflicts between design/product teams and business to help shift focus on user-centered goals.</a:t>
            </a:r>
          </a:p>
        </p:txBody>
      </p:sp>
      <p:sp>
        <p:nvSpPr>
          <p:cNvPr id="4" name="Slide Number Placeholder 3"/>
          <p:cNvSpPr>
            <a:spLocks noGrp="1"/>
          </p:cNvSpPr>
          <p:nvPr>
            <p:ph type="sldNum" sz="quarter" idx="5"/>
          </p:nvPr>
        </p:nvSpPr>
        <p:spPr/>
        <p:txBody>
          <a:bodyPr/>
          <a:lstStyle/>
          <a:p>
            <a:fld id="{B9AE34E6-293D-6C49-AFD4-2D90F9D8D749}" type="slidenum">
              <a:rPr lang="en-US" smtClean="0"/>
              <a:t>15</a:t>
            </a:fld>
            <a:endParaRPr lang="en-US"/>
          </a:p>
        </p:txBody>
      </p:sp>
    </p:spTree>
    <p:extLst>
      <p:ext uri="{BB962C8B-B14F-4D97-AF65-F5344CB8AC3E}">
        <p14:creationId xmlns:p14="http://schemas.microsoft.com/office/powerpoint/2010/main" val="15876445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Pre AB testing  – what we need to do before starting the AB test</a:t>
            </a:r>
          </a:p>
          <a:p>
            <a:r>
              <a:rPr lang="en-US"/>
              <a:t>During AB testing – what we need to do while performing the AB test</a:t>
            </a:r>
          </a:p>
          <a:p>
            <a:r>
              <a:rPr lang="en-US"/>
              <a:t>Post AB testing – What we need to do when AB test is completed</a:t>
            </a:r>
          </a:p>
        </p:txBody>
      </p:sp>
      <p:sp>
        <p:nvSpPr>
          <p:cNvPr id="4" name="Slide Number Placeholder 3"/>
          <p:cNvSpPr>
            <a:spLocks noGrp="1"/>
          </p:cNvSpPr>
          <p:nvPr>
            <p:ph type="sldNum" sz="quarter" idx="5"/>
          </p:nvPr>
        </p:nvSpPr>
        <p:spPr/>
        <p:txBody>
          <a:bodyPr/>
          <a:lstStyle/>
          <a:p>
            <a:fld id="{B9AE34E6-293D-6C49-AFD4-2D90F9D8D749}" type="slidenum">
              <a:rPr lang="en-US" smtClean="0"/>
              <a:t>16</a:t>
            </a:fld>
            <a:endParaRPr lang="en-US"/>
          </a:p>
        </p:txBody>
      </p:sp>
    </p:spTree>
    <p:extLst>
      <p:ext uri="{BB962C8B-B14F-4D97-AF65-F5344CB8AC3E}">
        <p14:creationId xmlns:p14="http://schemas.microsoft.com/office/powerpoint/2010/main" val="29322473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500" b="0" i="0" kern="1200">
                <a:solidFill>
                  <a:schemeClr val="tx1"/>
                </a:solidFill>
                <a:effectLst/>
                <a:latin typeface="+mn-lt"/>
                <a:ea typeface="+mn-ea"/>
                <a:cs typeface="+mn-cs"/>
              </a:rPr>
              <a:t>Zalora is one of the fastest growing online fashion retailers in the Asia-Pacific region. The eCommerce store is most known for its chic and snazzy fashion and beauty products. Zalora is one of VWO’s esteemed customers and has been using its services day-in-day-out. </a:t>
            </a:r>
          </a:p>
          <a:p>
            <a:r>
              <a:rPr lang="en-IN" sz="1500" b="0" i="0" kern="1200">
                <a:solidFill>
                  <a:schemeClr val="tx1"/>
                </a:solidFill>
                <a:effectLst/>
                <a:latin typeface="+mn-lt"/>
                <a:ea typeface="+mn-ea"/>
                <a:cs typeface="+mn-cs"/>
              </a:rPr>
              <a:t>Of the many successful A/B tests that Zalora has run so far, one experiment that really stood out was </a:t>
            </a:r>
            <a:r>
              <a:rPr lang="en-IN" sz="1500" b="0" i="0" u="none" strike="noStrike" kern="1200">
                <a:solidFill>
                  <a:schemeClr val="tx1"/>
                </a:solidFill>
                <a:effectLst/>
                <a:latin typeface="+mn-lt"/>
                <a:ea typeface="+mn-ea"/>
                <a:cs typeface="+mn-cs"/>
                <a:hlinkClick r:id="rId3"/>
              </a:rPr>
              <a:t>optimizing the design of product pages</a:t>
            </a:r>
            <a:r>
              <a:rPr lang="en-IN" sz="1500" b="0" i="0" kern="1200">
                <a:solidFill>
                  <a:schemeClr val="tx1"/>
                </a:solidFill>
                <a:effectLst/>
                <a:latin typeface="+mn-lt"/>
                <a:ea typeface="+mn-ea"/>
                <a:cs typeface="+mn-cs"/>
              </a:rPr>
              <a:t> to highlight some of the brand’s rewarding features like free return policy and free delivery services. </a:t>
            </a:r>
          </a:p>
          <a:p>
            <a:r>
              <a:rPr lang="en-IN" sz="1500" b="0" i="0" kern="1200">
                <a:solidFill>
                  <a:schemeClr val="tx1"/>
                </a:solidFill>
                <a:effectLst/>
                <a:latin typeface="+mn-lt"/>
                <a:ea typeface="+mn-ea"/>
                <a:cs typeface="+mn-cs"/>
              </a:rPr>
              <a:t>The eCommerce company produced this hypothesis basis the data collected by its customer service team. It contended that customers were unaware of Zalora’s free return policy due to poor visibility of the feature on the product pages. The team soon made necessary amendments and ran an experiment to note customer reactions. </a:t>
            </a:r>
          </a:p>
          <a:p>
            <a:br>
              <a:rPr lang="en-IN"/>
            </a:br>
            <a:endParaRPr lang="en-US"/>
          </a:p>
        </p:txBody>
      </p:sp>
      <p:sp>
        <p:nvSpPr>
          <p:cNvPr id="4" name="Slide Number Placeholder 3"/>
          <p:cNvSpPr>
            <a:spLocks noGrp="1"/>
          </p:cNvSpPr>
          <p:nvPr>
            <p:ph type="sldNum" sz="quarter" idx="5"/>
          </p:nvPr>
        </p:nvSpPr>
        <p:spPr/>
        <p:txBody>
          <a:bodyPr/>
          <a:lstStyle/>
          <a:p>
            <a:fld id="{B9AE34E6-293D-6C49-AFD4-2D90F9D8D749}" type="slidenum">
              <a:rPr lang="en-US" smtClean="0"/>
              <a:t>17</a:t>
            </a:fld>
            <a:endParaRPr lang="en-US"/>
          </a:p>
        </p:txBody>
      </p:sp>
    </p:spTree>
    <p:extLst>
      <p:ext uri="{BB962C8B-B14F-4D97-AF65-F5344CB8AC3E}">
        <p14:creationId xmlns:p14="http://schemas.microsoft.com/office/powerpoint/2010/main" val="17449452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500" b="0" i="0" kern="1200">
                <a:solidFill>
                  <a:schemeClr val="tx1"/>
                </a:solidFill>
                <a:effectLst/>
                <a:latin typeface="+mn-lt"/>
                <a:ea typeface="+mn-ea"/>
                <a:cs typeface="+mn-cs"/>
              </a:rPr>
              <a:t>1. A false positive is where you receive a positive result for a test, when you should have received negative results. It’s sometimes called a “</a:t>
            </a:r>
            <a:r>
              <a:rPr lang="en-IN" sz="1500" b="0" i="0" u="none" strike="noStrike" kern="1200">
                <a:solidFill>
                  <a:schemeClr val="tx1"/>
                </a:solidFill>
                <a:effectLst/>
                <a:latin typeface="+mn-lt"/>
                <a:ea typeface="+mn-ea"/>
                <a:cs typeface="+mn-cs"/>
                <a:hlinkClick r:id="rId3"/>
              </a:rPr>
              <a:t>false alarm</a:t>
            </a:r>
            <a:r>
              <a:rPr lang="en-IN" sz="1500" b="0" i="0" kern="1200">
                <a:solidFill>
                  <a:schemeClr val="tx1"/>
                </a:solidFill>
                <a:effectLst/>
                <a:latin typeface="+mn-lt"/>
                <a:ea typeface="+mn-ea"/>
                <a:cs typeface="+mn-cs"/>
              </a:rPr>
              <a:t>” or “false positive error.” In statistics, a false positive is usually called a </a:t>
            </a:r>
            <a:r>
              <a:rPr lang="en-IN" sz="1500" b="0" i="0" u="none" strike="noStrike" kern="1200">
                <a:solidFill>
                  <a:schemeClr val="tx1"/>
                </a:solidFill>
                <a:effectLst/>
                <a:latin typeface="+mn-lt"/>
                <a:ea typeface="+mn-ea"/>
                <a:cs typeface="+mn-cs"/>
                <a:hlinkClick r:id="rId4"/>
              </a:rPr>
              <a:t>Type I error</a:t>
            </a:r>
            <a:r>
              <a:rPr lang="en-IN" sz="1500" b="0" i="0" kern="1200">
                <a:solidFill>
                  <a:schemeClr val="tx1"/>
                </a:solidFill>
                <a:effectLst/>
                <a:latin typeface="+mn-lt"/>
                <a:ea typeface="+mn-ea"/>
                <a:cs typeface="+mn-cs"/>
              </a:rPr>
              <a:t>.</a:t>
            </a:r>
          </a:p>
          <a:p>
            <a:pPr>
              <a:defRPr/>
            </a:pPr>
            <a:r>
              <a:rPr lang="en-IN" sz="1500" b="0" i="0" kern="1200">
                <a:solidFill>
                  <a:schemeClr val="tx1"/>
                </a:solidFill>
                <a:effectLst/>
                <a:latin typeface="+mn-lt"/>
                <a:ea typeface="+mn-ea"/>
                <a:cs typeface="+mn-cs"/>
              </a:rPr>
              <a:t>For example: </a:t>
            </a:r>
            <a:r>
              <a:rPr lang="en-IN"/>
              <a:t>Someone’s Covid </a:t>
            </a:r>
            <a:r>
              <a:rPr lang="en-IN" b="0" i="0" kern="1200">
                <a:effectLst/>
              </a:rPr>
              <a:t>test is positive, </a:t>
            </a:r>
            <a:r>
              <a:rPr lang="en-IN"/>
              <a:t>Whereas </a:t>
            </a:r>
            <a:r>
              <a:rPr lang="en-IN" b="0" i="0" kern="1200">
                <a:effectLst/>
              </a:rPr>
              <a:t>in </a:t>
            </a:r>
            <a:r>
              <a:rPr lang="en-IN"/>
              <a:t>reality they do not have Covid.</a:t>
            </a:r>
            <a:endParaRPr lang="en-IN" b="0" i="0" kern="1200">
              <a:effectLst/>
              <a:cs typeface="Calibri"/>
            </a:endParaRPr>
          </a:p>
          <a:p>
            <a:pPr marL="0" marR="0" lvl="0" indent="0" algn="l" defTabSz="1142817" rtl="0" eaLnBrk="1" fontAlgn="auto" latinLnBrk="0" hangingPunct="1">
              <a:lnSpc>
                <a:spcPct val="100000"/>
              </a:lnSpc>
              <a:spcBef>
                <a:spcPts val="0"/>
              </a:spcBef>
              <a:spcAft>
                <a:spcPts val="0"/>
              </a:spcAft>
              <a:buClrTx/>
              <a:buSzTx/>
              <a:buFontTx/>
              <a:buNone/>
              <a:tabLst/>
              <a:defRPr/>
            </a:pPr>
            <a:endParaRPr lang="en-IN" sz="1500" b="0" i="0" kern="1200">
              <a:solidFill>
                <a:schemeClr val="tx1"/>
              </a:solidFill>
              <a:effectLst/>
              <a:latin typeface="+mn-lt"/>
              <a:ea typeface="+mn-ea"/>
              <a:cs typeface="+mn-cs"/>
            </a:endParaRPr>
          </a:p>
          <a:p>
            <a:pPr fontAlgn="base"/>
            <a:r>
              <a:rPr lang="en-IN" sz="1500" b="0" i="0" kern="1200">
                <a:solidFill>
                  <a:schemeClr val="tx1"/>
                </a:solidFill>
                <a:effectLst/>
                <a:latin typeface="+mn-lt"/>
                <a:ea typeface="+mn-ea"/>
                <a:cs typeface="+mn-cs"/>
              </a:rPr>
              <a:t>2. A related concept is a false negative, where you receive a negative result when you should have received a positive one.</a:t>
            </a:r>
          </a:p>
          <a:p>
            <a:pPr fontAlgn="base"/>
            <a:r>
              <a:rPr lang="en-IN" sz="1500" b="0" i="0" kern="1200">
                <a:solidFill>
                  <a:schemeClr val="tx1"/>
                </a:solidFill>
                <a:effectLst/>
                <a:latin typeface="+mn-lt"/>
                <a:ea typeface="+mn-ea"/>
                <a:cs typeface="+mn-cs"/>
              </a:rPr>
              <a:t>For example, a pregnancy test may come back negative even though you are in fact pregnant.</a:t>
            </a:r>
          </a:p>
          <a:p>
            <a:pPr marL="0" marR="0" lvl="0" indent="0" algn="l" defTabSz="1142817" rtl="0" eaLnBrk="1" fontAlgn="auto" latinLnBrk="0" hangingPunct="1">
              <a:lnSpc>
                <a:spcPct val="100000"/>
              </a:lnSpc>
              <a:spcBef>
                <a:spcPts val="0"/>
              </a:spcBef>
              <a:spcAft>
                <a:spcPts val="0"/>
              </a:spcAft>
              <a:buClrTx/>
              <a:buSzTx/>
              <a:buFontTx/>
              <a:buNone/>
              <a:tabLst/>
              <a:defRPr/>
            </a:pPr>
            <a:endParaRPr lang="en-US"/>
          </a:p>
          <a:p>
            <a:endParaRPr lang="en-US"/>
          </a:p>
          <a:p>
            <a:r>
              <a:rPr lang="en-US"/>
              <a:t>Always check test results to see the following metrics and make deeper meaning: by source (where did they come from), by behavior (what do they want on your website), by outcome (what do they want from your website).</a:t>
            </a:r>
          </a:p>
          <a:p>
            <a:endParaRPr lang="en-US"/>
          </a:p>
          <a:p>
            <a:endParaRPr lang="en-US"/>
          </a:p>
        </p:txBody>
      </p:sp>
      <p:sp>
        <p:nvSpPr>
          <p:cNvPr id="4" name="Slide Number Placeholder 3"/>
          <p:cNvSpPr>
            <a:spLocks noGrp="1"/>
          </p:cNvSpPr>
          <p:nvPr>
            <p:ph type="sldNum" sz="quarter" idx="5"/>
          </p:nvPr>
        </p:nvSpPr>
        <p:spPr/>
        <p:txBody>
          <a:bodyPr/>
          <a:lstStyle/>
          <a:p>
            <a:fld id="{B9AE34E6-293D-6C49-AFD4-2D90F9D8D749}" type="slidenum">
              <a:rPr lang="en-US" smtClean="0"/>
              <a:t>18</a:t>
            </a:fld>
            <a:endParaRPr lang="en-US"/>
          </a:p>
        </p:txBody>
      </p:sp>
    </p:spTree>
    <p:extLst>
      <p:ext uri="{BB962C8B-B14F-4D97-AF65-F5344CB8AC3E}">
        <p14:creationId xmlns:p14="http://schemas.microsoft.com/office/powerpoint/2010/main" val="24496401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While most design and product teams A/B test their prototypes, often they tend to find themselves stuck in loopholes that could easily be avoided. </a:t>
            </a:r>
            <a:r>
              <a:rPr lang="en-IN" sz="1500" b="0" i="0" kern="1200">
                <a:solidFill>
                  <a:schemeClr val="tx1"/>
                </a:solidFill>
                <a:effectLst/>
                <a:latin typeface="+mn-lt"/>
                <a:ea typeface="+mn-ea"/>
                <a:cs typeface="+mn-cs"/>
              </a:rPr>
              <a:t>Successful A/B testing has multiple steps - from creating a process and understanding how to formulate a hypothesis to setting up your A/B tests and then knowing when to end them. While all of these are vital, making sure you’re correctly interpreting your results is just as important.</a:t>
            </a:r>
          </a:p>
          <a:p>
            <a:endParaRPr lang="en-IN" sz="1500" b="0" i="0" kern="1200">
              <a:solidFill>
                <a:schemeClr val="tx1"/>
              </a:solidFill>
              <a:effectLst/>
              <a:latin typeface="+mn-lt"/>
              <a:ea typeface="+mn-ea"/>
              <a:cs typeface="+mn-cs"/>
            </a:endParaRPr>
          </a:p>
          <a:p>
            <a:pPr marL="342900" indent="-342900">
              <a:buAutoNum type="arabicPeriod"/>
            </a:pPr>
            <a:r>
              <a:rPr lang="en-IN" sz="1500" b="0" i="0" kern="1200">
                <a:solidFill>
                  <a:schemeClr val="tx1"/>
                </a:solidFill>
                <a:effectLst/>
                <a:latin typeface="+mn-lt"/>
                <a:ea typeface="+mn-ea"/>
                <a:cs typeface="+mn-cs"/>
              </a:rPr>
              <a:t>Testing too many variables to run the A/B test leads to confusion and might even lead to cascade testing which is frowned upon as it gives an inconsistent result.</a:t>
            </a:r>
          </a:p>
          <a:p>
            <a:pPr marL="342900" indent="-342900">
              <a:buAutoNum type="arabicPeriod"/>
            </a:pPr>
            <a:r>
              <a:rPr lang="en-IN" sz="1500" b="0" i="0" kern="1200">
                <a:solidFill>
                  <a:schemeClr val="tx1"/>
                </a:solidFill>
                <a:effectLst/>
                <a:latin typeface="+mn-lt"/>
                <a:ea typeface="+mn-ea"/>
                <a:cs typeface="+mn-cs"/>
              </a:rPr>
              <a:t>Imagine an e-commerce organisation comparing their regular day sales wrt to something like a Black Friday or Big Billion Day – external factors need to be accounted for and one should respect statistical significance.</a:t>
            </a:r>
          </a:p>
          <a:p>
            <a:pPr marL="342900" indent="-342900">
              <a:buAutoNum type="arabicPeriod"/>
            </a:pPr>
            <a:r>
              <a:rPr lang="en-IN" sz="1500" b="0" i="0" kern="1200">
                <a:solidFill>
                  <a:schemeClr val="tx1"/>
                </a:solidFill>
                <a:effectLst/>
                <a:latin typeface="+mn-lt"/>
                <a:ea typeface="+mn-ea"/>
                <a:cs typeface="+mn-cs"/>
              </a:rPr>
              <a:t>Customer segmentation is key in order to have a fair outcome. Randomisation may be lethal at times.</a:t>
            </a:r>
          </a:p>
          <a:p>
            <a:pPr marL="342900" indent="-342900">
              <a:buAutoNum type="arabicPeriod"/>
            </a:pPr>
            <a:r>
              <a:rPr lang="en-IN" sz="1500" b="0" i="0" kern="1200">
                <a:solidFill>
                  <a:schemeClr val="tx1"/>
                </a:solidFill>
                <a:effectLst/>
                <a:latin typeface="+mn-lt"/>
                <a:ea typeface="+mn-ea"/>
                <a:cs typeface="+mn-cs"/>
              </a:rPr>
              <a:t>Believing in metrics, focusing on planned test goals and timing it sufficiently is key.</a:t>
            </a:r>
          </a:p>
          <a:p>
            <a:pPr marL="342900" indent="-342900">
              <a:buAutoNum type="arabicPeriod"/>
            </a:pPr>
            <a:r>
              <a:rPr lang="en-IN" sz="1500" b="0" i="0" kern="1200">
                <a:solidFill>
                  <a:schemeClr val="tx1"/>
                </a:solidFill>
                <a:effectLst/>
                <a:latin typeface="+mn-lt"/>
                <a:ea typeface="+mn-ea"/>
                <a:cs typeface="+mn-cs"/>
              </a:rPr>
              <a:t>Always work towards business or user goals and build hypothesis around them in order to make the most impact.</a:t>
            </a:r>
          </a:p>
          <a:p>
            <a:pPr marL="342900" indent="-342900">
              <a:buAutoNum type="arabicPeriod"/>
            </a:pPr>
            <a:r>
              <a:rPr lang="en-IN" sz="1500" b="0" i="0" kern="1200">
                <a:solidFill>
                  <a:schemeClr val="tx1"/>
                </a:solidFill>
                <a:effectLst/>
                <a:latin typeface="+mn-lt"/>
                <a:ea typeface="+mn-ea"/>
                <a:cs typeface="+mn-cs"/>
              </a:rPr>
              <a:t>Learning from past experiments and research goes a long way.</a:t>
            </a:r>
            <a:endParaRPr lang="en-US" sz="1500" b="0" i="0" kern="1200">
              <a:solidFill>
                <a:schemeClr val="tx1"/>
              </a:solidFill>
              <a:effectLst/>
              <a:latin typeface="+mn-lt"/>
              <a:ea typeface="+mn-ea"/>
              <a:cs typeface="+mn-cs"/>
            </a:endParaRPr>
          </a:p>
          <a:p>
            <a:pPr marL="342900" indent="-342900">
              <a:buAutoNum type="arabicPeriod"/>
            </a:pPr>
            <a:endParaRPr lang="en-US"/>
          </a:p>
          <a:p>
            <a:r>
              <a:rPr lang="en-US"/>
              <a:t>Always check test results to see the following metrics and make deeper meaning: by source (where did they come from), by behavior (what do they want on your website), by outcome (what do they want from your website).</a:t>
            </a:r>
          </a:p>
          <a:p>
            <a:endParaRPr lang="en-US"/>
          </a:p>
          <a:p>
            <a:endParaRPr lang="en-US"/>
          </a:p>
        </p:txBody>
      </p:sp>
      <p:sp>
        <p:nvSpPr>
          <p:cNvPr id="4" name="Slide Number Placeholder 3"/>
          <p:cNvSpPr>
            <a:spLocks noGrp="1"/>
          </p:cNvSpPr>
          <p:nvPr>
            <p:ph type="sldNum" sz="quarter" idx="5"/>
          </p:nvPr>
        </p:nvSpPr>
        <p:spPr/>
        <p:txBody>
          <a:bodyPr/>
          <a:lstStyle/>
          <a:p>
            <a:fld id="{B9AE34E6-293D-6C49-AFD4-2D90F9D8D749}" type="slidenum">
              <a:rPr lang="en-US" smtClean="0"/>
              <a:t>19</a:t>
            </a:fld>
            <a:endParaRPr lang="en-US"/>
          </a:p>
        </p:txBody>
      </p:sp>
    </p:spTree>
    <p:extLst>
      <p:ext uri="{BB962C8B-B14F-4D97-AF65-F5344CB8AC3E}">
        <p14:creationId xmlns:p14="http://schemas.microsoft.com/office/powerpoint/2010/main" val="5185093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9AE34E6-293D-6C49-AFD4-2D90F9D8D749}" type="slidenum">
              <a:rPr lang="en-US" smtClean="0"/>
              <a:t>21</a:t>
            </a:fld>
            <a:endParaRPr lang="en-US"/>
          </a:p>
        </p:txBody>
      </p:sp>
    </p:spTree>
    <p:extLst>
      <p:ext uri="{BB962C8B-B14F-4D97-AF65-F5344CB8AC3E}">
        <p14:creationId xmlns:p14="http://schemas.microsoft.com/office/powerpoint/2010/main" val="32744704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a:t>PayU is an Indian-origin fin-tech company that provides an exclusive range of financial solutions for local and cross border merchants in emerging markets. As a payment facilitator, PayU finds it important to maintain a simple, intuitive, and convenient checkout process and eliminate all plausible elements which may cause drop-offs.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sz="1600" b="1">
              <a:solidFill>
                <a:schemeClr val="accent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IN" sz="1600" b="0">
                <a:solidFill>
                  <a:schemeClr val="accent1"/>
                </a:solidFill>
              </a:rPr>
              <a:t>What is a control? Control is the current version against which the impact of </a:t>
            </a:r>
            <a:r>
              <a:rPr lang="en-IN" sz="1600"/>
              <a:t>each variant is measured.</a:t>
            </a:r>
            <a:endParaRPr lang="en-IN" sz="1600" b="0">
              <a:solidFill>
                <a:schemeClr val="accent1"/>
              </a:solidFill>
            </a:endParaRPr>
          </a:p>
          <a:p>
            <a:endParaRPr lang="en-IN" sz="1600" b="1">
              <a:solidFill>
                <a:schemeClr val="accent1"/>
              </a:solidFill>
            </a:endParaRPr>
          </a:p>
          <a:p>
            <a:r>
              <a:rPr lang="en-IN" sz="1600" b="1">
                <a:solidFill>
                  <a:schemeClr val="accent1"/>
                </a:solidFill>
              </a:rPr>
              <a:t>Defect:</a:t>
            </a:r>
            <a:r>
              <a:rPr lang="en-IN" sz="1600"/>
              <a:t> The company, by using VWO Form Analytics capabilities, found that a lot of people were dropping off from the page, which was significantly impacting their sales and revenue graph.</a:t>
            </a:r>
          </a:p>
          <a:p>
            <a:br>
              <a:rPr lang="en-IN" sz="1600"/>
            </a:br>
            <a:r>
              <a:rPr lang="en-IN" sz="1600" b="1">
                <a:solidFill>
                  <a:schemeClr val="accent1"/>
                </a:solidFill>
              </a:rPr>
              <a:t>Action:</a:t>
            </a:r>
            <a:r>
              <a:rPr lang="en-IN" sz="1600" b="1"/>
              <a:t> </a:t>
            </a:r>
            <a:r>
              <a:rPr lang="en-IN" sz="1600"/>
              <a:t>PayU decided to make minor changes on its Checkout page form basis the data gathered and run an A/B test to validate their hypothesis. While the old PayU Checkout page asked users to enter their mobile number and email address to complete the purchase process, the new Checkout page, on the other hand, only asked for a user’s mobile number.</a:t>
            </a:r>
          </a:p>
          <a:p>
            <a:endParaRPr lang="en-IN" sz="1600"/>
          </a:p>
          <a:p>
            <a:r>
              <a:rPr lang="en-IN" sz="1600">
                <a:solidFill>
                  <a:schemeClr val="accent1"/>
                </a:solidFill>
              </a:rPr>
              <a:t>Test Results:</a:t>
            </a:r>
            <a:r>
              <a:rPr lang="en-IN" sz="1600"/>
              <a:t> The test results showed that by simply eliminating the email address field from the form placed on their Checkout page, the company was able to register an improvement of 5.8% in conversions as compared to the control.</a:t>
            </a:r>
          </a:p>
          <a:p>
            <a:endParaRPr lang="en-IN" sz="1600"/>
          </a:p>
          <a:p>
            <a:r>
              <a:rPr lang="en-IN" sz="1600"/>
              <a:t>---------------------------------------------------------------------------------------------------------------------</a:t>
            </a:r>
          </a:p>
          <a:p>
            <a:endParaRPr lang="en-IN" sz="1600"/>
          </a:p>
          <a:p>
            <a:r>
              <a:rPr lang="en-IN" sz="1600"/>
              <a:t>Before we move on, we’d also want to touch upon the $300 mil button. For all of those who are not familiar with it, have you ever heard a small design decision impacting the annual revenue of a website by $300 million? </a:t>
            </a:r>
            <a:r>
              <a:rPr lang="en-IN" sz="1500" b="0" i="0" kern="1200">
                <a:solidFill>
                  <a:schemeClr val="tx1"/>
                </a:solidFill>
                <a:effectLst/>
                <a:latin typeface="+mn-lt"/>
                <a:ea typeface="+mn-ea"/>
                <a:cs typeface="+mn-cs"/>
              </a:rPr>
              <a:t>It’s hard to imagine a form that could be simpler: two fields, two buttons, and one link. Yet, it turns out this form was preventing customers from purchasing products from a major e-commerce site, to the tune of $300,000,000 a year. What was even worse: the designers of the site had no clue there was even a problem.</a:t>
            </a:r>
          </a:p>
          <a:p>
            <a:r>
              <a:rPr lang="en-IN" sz="1500" b="0" i="0" kern="1200">
                <a:solidFill>
                  <a:schemeClr val="tx1"/>
                </a:solidFill>
                <a:effectLst/>
                <a:latin typeface="+mn-lt"/>
                <a:ea typeface="+mn-ea"/>
                <a:cs typeface="+mn-cs"/>
              </a:rPr>
              <a:t>The form was simple. The fields were </a:t>
            </a:r>
            <a:r>
              <a:rPr lang="en-IN" sz="1500" b="0" i="1" kern="1200">
                <a:solidFill>
                  <a:schemeClr val="tx1"/>
                </a:solidFill>
                <a:effectLst/>
                <a:latin typeface="+mn-lt"/>
                <a:ea typeface="+mn-ea"/>
                <a:cs typeface="+mn-cs"/>
              </a:rPr>
              <a:t>Email Address</a:t>
            </a:r>
            <a:r>
              <a:rPr lang="en-IN" sz="1500" b="0" i="0" kern="1200">
                <a:solidFill>
                  <a:schemeClr val="tx1"/>
                </a:solidFill>
                <a:effectLst/>
                <a:latin typeface="+mn-lt"/>
                <a:ea typeface="+mn-ea"/>
                <a:cs typeface="+mn-cs"/>
              </a:rPr>
              <a:t> and </a:t>
            </a:r>
            <a:r>
              <a:rPr lang="en-IN" sz="1500" b="0" i="1" kern="1200">
                <a:solidFill>
                  <a:schemeClr val="tx1"/>
                </a:solidFill>
                <a:effectLst/>
                <a:latin typeface="+mn-lt"/>
                <a:ea typeface="+mn-ea"/>
                <a:cs typeface="+mn-cs"/>
              </a:rPr>
              <a:t>Password.</a:t>
            </a:r>
            <a:r>
              <a:rPr lang="en-IN" sz="1500" b="0" i="0" kern="1200">
                <a:solidFill>
                  <a:schemeClr val="tx1"/>
                </a:solidFill>
                <a:effectLst/>
                <a:latin typeface="+mn-lt"/>
                <a:ea typeface="+mn-ea"/>
                <a:cs typeface="+mn-cs"/>
              </a:rPr>
              <a:t> The buttons were </a:t>
            </a:r>
            <a:r>
              <a:rPr lang="en-IN" sz="1500" b="0" i="1" kern="1200">
                <a:solidFill>
                  <a:schemeClr val="tx1"/>
                </a:solidFill>
                <a:effectLst/>
                <a:latin typeface="+mn-lt"/>
                <a:ea typeface="+mn-ea"/>
                <a:cs typeface="+mn-cs"/>
              </a:rPr>
              <a:t>Login</a:t>
            </a:r>
            <a:r>
              <a:rPr lang="en-IN" sz="1500" b="0" i="0" kern="1200">
                <a:solidFill>
                  <a:schemeClr val="tx1"/>
                </a:solidFill>
                <a:effectLst/>
                <a:latin typeface="+mn-lt"/>
                <a:ea typeface="+mn-ea"/>
                <a:cs typeface="+mn-cs"/>
              </a:rPr>
              <a:t> and </a:t>
            </a:r>
            <a:r>
              <a:rPr lang="en-IN" sz="1500" b="0" i="1" kern="1200">
                <a:solidFill>
                  <a:schemeClr val="tx1"/>
                </a:solidFill>
                <a:effectLst/>
                <a:latin typeface="+mn-lt"/>
                <a:ea typeface="+mn-ea"/>
                <a:cs typeface="+mn-cs"/>
              </a:rPr>
              <a:t>Register. </a:t>
            </a:r>
            <a:r>
              <a:rPr lang="en-IN" sz="1500" b="0" i="0" kern="1200">
                <a:solidFill>
                  <a:schemeClr val="tx1"/>
                </a:solidFill>
                <a:effectLst/>
                <a:latin typeface="+mn-lt"/>
                <a:ea typeface="+mn-ea"/>
                <a:cs typeface="+mn-cs"/>
              </a:rPr>
              <a:t>The link was </a:t>
            </a:r>
            <a:r>
              <a:rPr lang="en-IN" sz="1500" b="0" i="1" kern="1200">
                <a:solidFill>
                  <a:schemeClr val="tx1"/>
                </a:solidFill>
                <a:effectLst/>
                <a:latin typeface="+mn-lt"/>
                <a:ea typeface="+mn-ea"/>
                <a:cs typeface="+mn-cs"/>
              </a:rPr>
              <a:t>Forgot Password.</a:t>
            </a:r>
            <a:r>
              <a:rPr lang="en-IN" sz="1500" b="0" i="0" kern="1200">
                <a:solidFill>
                  <a:schemeClr val="tx1"/>
                </a:solidFill>
                <a:effectLst/>
                <a:latin typeface="+mn-lt"/>
                <a:ea typeface="+mn-ea"/>
                <a:cs typeface="+mn-cs"/>
              </a:rPr>
              <a:t> It was the login form for the site. It’s a form users encounter all the time. How could they have problems with it?</a:t>
            </a:r>
          </a:p>
          <a:p>
            <a:r>
              <a:rPr lang="en-IN" sz="1500" b="0" i="0" kern="1200">
                <a:solidFill>
                  <a:schemeClr val="tx1"/>
                </a:solidFill>
                <a:effectLst/>
                <a:latin typeface="+mn-lt"/>
                <a:ea typeface="+mn-ea"/>
                <a:cs typeface="+mn-cs"/>
              </a:rPr>
              <a:t>The problem wasn’t as much about the form’s layout as it was where the form lived. Users would encounter it after they filled their shopping cart with products they wanted to purchase and pressed the </a:t>
            </a:r>
            <a:r>
              <a:rPr lang="en-IN" sz="1500" b="0" i="1" kern="1200">
                <a:solidFill>
                  <a:schemeClr val="tx1"/>
                </a:solidFill>
                <a:effectLst/>
                <a:latin typeface="+mn-lt"/>
                <a:ea typeface="+mn-ea"/>
                <a:cs typeface="+mn-cs"/>
              </a:rPr>
              <a:t>Checkout</a:t>
            </a:r>
            <a:r>
              <a:rPr lang="en-IN" sz="1500" b="0" i="0" kern="1200">
                <a:solidFill>
                  <a:schemeClr val="tx1"/>
                </a:solidFill>
                <a:effectLst/>
                <a:latin typeface="+mn-lt"/>
                <a:ea typeface="+mn-ea"/>
                <a:cs typeface="+mn-cs"/>
              </a:rPr>
              <a:t> button. It came before they could actually enter the information to pay for the product.</a:t>
            </a:r>
          </a:p>
          <a:p>
            <a:r>
              <a:rPr lang="en-IN" sz="1500" b="0" i="0" kern="1200">
                <a:solidFill>
                  <a:schemeClr val="tx1"/>
                </a:solidFill>
                <a:effectLst/>
                <a:latin typeface="+mn-lt"/>
                <a:ea typeface="+mn-ea"/>
                <a:cs typeface="+mn-cs"/>
              </a:rPr>
              <a:t>The team saw the form as enabling repeat customers to purchase faster. First-time purchasers wouldn’t mind the extra effort of registering because, after all, they will come back for more and they’ll appreciate the expediency in subsequent purchases. Everybody wins, right?</a:t>
            </a:r>
          </a:p>
          <a:p>
            <a:endParaRPr lang="en-IN" sz="1500" b="0" i="0" kern="1200">
              <a:solidFill>
                <a:schemeClr val="tx1"/>
              </a:solidFill>
              <a:effectLst/>
              <a:latin typeface="+mn-lt"/>
              <a:ea typeface="+mn-ea"/>
              <a:cs typeface="+mn-cs"/>
            </a:endParaRPr>
          </a:p>
          <a:p>
            <a:r>
              <a:rPr lang="en-IN" sz="1500" b="0" i="0" kern="1200">
                <a:solidFill>
                  <a:schemeClr val="tx1"/>
                </a:solidFill>
                <a:effectLst/>
                <a:latin typeface="+mn-lt"/>
                <a:ea typeface="+mn-ea"/>
                <a:cs typeface="+mn-cs"/>
              </a:rPr>
              <a:t>The designers fixed the problem simply. They took away the </a:t>
            </a:r>
            <a:r>
              <a:rPr lang="en-IN" sz="1500" b="0" i="1" kern="1200">
                <a:solidFill>
                  <a:schemeClr val="tx1"/>
                </a:solidFill>
                <a:effectLst/>
                <a:latin typeface="+mn-lt"/>
                <a:ea typeface="+mn-ea"/>
                <a:cs typeface="+mn-cs"/>
              </a:rPr>
              <a:t>Register </a:t>
            </a:r>
            <a:r>
              <a:rPr lang="en-IN" sz="1500" b="0" i="0" kern="1200">
                <a:solidFill>
                  <a:schemeClr val="tx1"/>
                </a:solidFill>
                <a:effectLst/>
                <a:latin typeface="+mn-lt"/>
                <a:ea typeface="+mn-ea"/>
                <a:cs typeface="+mn-cs"/>
              </a:rPr>
              <a:t>button. In its place, they put a </a:t>
            </a:r>
            <a:r>
              <a:rPr lang="en-IN" sz="1500" b="0" i="1" kern="1200">
                <a:solidFill>
                  <a:schemeClr val="tx1"/>
                </a:solidFill>
                <a:effectLst/>
                <a:latin typeface="+mn-lt"/>
                <a:ea typeface="+mn-ea"/>
                <a:cs typeface="+mn-cs"/>
              </a:rPr>
              <a:t>Continue</a:t>
            </a:r>
            <a:r>
              <a:rPr lang="en-IN" sz="1500" b="0" i="0" kern="1200">
                <a:solidFill>
                  <a:schemeClr val="tx1"/>
                </a:solidFill>
                <a:effectLst/>
                <a:latin typeface="+mn-lt"/>
                <a:ea typeface="+mn-ea"/>
                <a:cs typeface="+mn-cs"/>
              </a:rPr>
              <a:t> button with a simple message: </a:t>
            </a:r>
            <a:r>
              <a:rPr lang="en-IN" sz="1500" b="0" i="1" kern="1200">
                <a:solidFill>
                  <a:schemeClr val="tx1"/>
                </a:solidFill>
                <a:effectLst/>
                <a:latin typeface="+mn-lt"/>
                <a:ea typeface="+mn-ea"/>
                <a:cs typeface="+mn-cs"/>
              </a:rPr>
              <a:t>“You do not need to create an account to make purchases on our site. Simply click Continue to proceed to checkout. To make your future purchases even faster, you can create an account during checkout.”</a:t>
            </a:r>
            <a:endParaRPr lang="en-IN" sz="1500" b="0" i="0" kern="1200">
              <a:solidFill>
                <a:schemeClr val="tx1"/>
              </a:solidFill>
              <a:effectLst/>
              <a:latin typeface="+mn-lt"/>
              <a:ea typeface="+mn-ea"/>
              <a:cs typeface="+mn-cs"/>
            </a:endParaRPr>
          </a:p>
          <a:p>
            <a:r>
              <a:rPr lang="en-IN" sz="1500" b="0" i="0" kern="1200">
                <a:solidFill>
                  <a:schemeClr val="tx1"/>
                </a:solidFill>
                <a:effectLst/>
                <a:latin typeface="+mn-lt"/>
                <a:ea typeface="+mn-ea"/>
                <a:cs typeface="+mn-cs"/>
              </a:rPr>
              <a:t>The results: The number of customers purchasing went up by 45%. The extra purchases resulted in an extra $15 million the first month. For the first year, the site saw an additional $300,000,000.</a:t>
            </a:r>
          </a:p>
          <a:p>
            <a:endParaRPr lang="en-IN" sz="1600"/>
          </a:p>
          <a:p>
            <a:endParaRPr lang="en-IN" sz="1600"/>
          </a:p>
          <a:p>
            <a:r>
              <a:rPr lang="en-IN" sz="1600" u="sng"/>
              <a:t>https://vwo.com/blog/ab-testing-examples/</a:t>
            </a:r>
          </a:p>
        </p:txBody>
      </p:sp>
      <p:sp>
        <p:nvSpPr>
          <p:cNvPr id="4" name="Slide Number Placeholder 3"/>
          <p:cNvSpPr>
            <a:spLocks noGrp="1"/>
          </p:cNvSpPr>
          <p:nvPr>
            <p:ph type="sldNum" sz="quarter" idx="5"/>
          </p:nvPr>
        </p:nvSpPr>
        <p:spPr/>
        <p:txBody>
          <a:bodyPr/>
          <a:lstStyle/>
          <a:p>
            <a:fld id="{B9AE34E6-293D-6C49-AFD4-2D90F9D8D749}" type="slidenum">
              <a:rPr lang="en-US" smtClean="0"/>
              <a:t>22</a:t>
            </a:fld>
            <a:endParaRPr lang="en-US"/>
          </a:p>
        </p:txBody>
      </p:sp>
    </p:spTree>
    <p:extLst>
      <p:ext uri="{BB962C8B-B14F-4D97-AF65-F5344CB8AC3E}">
        <p14:creationId xmlns:p14="http://schemas.microsoft.com/office/powerpoint/2010/main" val="12001828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9AE34E6-293D-6C49-AFD4-2D90F9D8D749}" type="slidenum">
              <a:rPr lang="en-US" smtClean="0"/>
              <a:t>4</a:t>
            </a:fld>
            <a:endParaRPr lang="en-US"/>
          </a:p>
        </p:txBody>
      </p:sp>
    </p:spTree>
    <p:extLst>
      <p:ext uri="{BB962C8B-B14F-4D97-AF65-F5344CB8AC3E}">
        <p14:creationId xmlns:p14="http://schemas.microsoft.com/office/powerpoint/2010/main" val="15115298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9AE34E6-293D-6C49-AFD4-2D90F9D8D749}" type="slidenum">
              <a:rPr lang="en-US" smtClean="0"/>
              <a:t>24</a:t>
            </a:fld>
            <a:endParaRPr lang="en-US"/>
          </a:p>
        </p:txBody>
      </p:sp>
    </p:spTree>
    <p:extLst>
      <p:ext uri="{BB962C8B-B14F-4D97-AF65-F5344CB8AC3E}">
        <p14:creationId xmlns:p14="http://schemas.microsoft.com/office/powerpoint/2010/main" val="9864127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9AE34E6-293D-6C49-AFD4-2D90F9D8D749}" type="slidenum">
              <a:rPr lang="en-US" smtClean="0"/>
              <a:t>5</a:t>
            </a:fld>
            <a:endParaRPr lang="en-US"/>
          </a:p>
        </p:txBody>
      </p:sp>
    </p:spTree>
    <p:extLst>
      <p:ext uri="{BB962C8B-B14F-4D97-AF65-F5344CB8AC3E}">
        <p14:creationId xmlns:p14="http://schemas.microsoft.com/office/powerpoint/2010/main" val="10913049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Before we start, let’s do a quick fun exercise^</a:t>
            </a:r>
          </a:p>
        </p:txBody>
      </p:sp>
      <p:sp>
        <p:nvSpPr>
          <p:cNvPr id="4" name="Slide Number Placeholder 3"/>
          <p:cNvSpPr>
            <a:spLocks noGrp="1"/>
          </p:cNvSpPr>
          <p:nvPr>
            <p:ph type="sldNum" sz="quarter" idx="5"/>
          </p:nvPr>
        </p:nvSpPr>
        <p:spPr/>
        <p:txBody>
          <a:bodyPr/>
          <a:lstStyle/>
          <a:p>
            <a:fld id="{B9AE34E6-293D-6C49-AFD4-2D90F9D8D749}" type="slidenum">
              <a:rPr lang="en-US" smtClean="0"/>
              <a:t>6</a:t>
            </a:fld>
            <a:endParaRPr lang="en-US"/>
          </a:p>
        </p:txBody>
      </p:sp>
    </p:spTree>
    <p:extLst>
      <p:ext uri="{BB962C8B-B14F-4D97-AF65-F5344CB8AC3E}">
        <p14:creationId xmlns:p14="http://schemas.microsoft.com/office/powerpoint/2010/main" val="2388944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142817" rtl="0" eaLnBrk="1" fontAlgn="auto" latinLnBrk="0" hangingPunct="1">
              <a:lnSpc>
                <a:spcPct val="100000"/>
              </a:lnSpc>
              <a:spcBef>
                <a:spcPts val="0"/>
              </a:spcBef>
              <a:spcAft>
                <a:spcPts val="0"/>
              </a:spcAft>
              <a:buClrTx/>
              <a:buSzTx/>
              <a:buFontTx/>
              <a:buNone/>
              <a:tabLst/>
              <a:defRPr/>
            </a:pPr>
            <a:r>
              <a:rPr lang="en-US" sz="1600"/>
              <a:t>So, most of us have access to OTT platforms and Netflix is one of the biggest ones. More than just being a leading OTT platform, it is also a great pop culture influence.</a:t>
            </a:r>
            <a:endParaRPr lang="en-IN" sz="1600" b="0" i="0" kern="1200">
              <a:solidFill>
                <a:schemeClr val="tx1"/>
              </a:solidFill>
              <a:effectLst/>
              <a:latin typeface="Futura Next Book" panose="020B0502020204020303" pitchFamily="34" charset="77"/>
              <a:ea typeface="+mn-ea"/>
              <a:cs typeface="+mn-cs"/>
            </a:endParaRPr>
          </a:p>
          <a:p>
            <a:endParaRPr lang="en-IN" sz="1600" b="0" i="0" kern="1200">
              <a:solidFill>
                <a:schemeClr val="tx1"/>
              </a:solidFill>
              <a:effectLst/>
              <a:latin typeface="Futura Next Book" panose="020B0502020204020303" pitchFamily="34" charset="77"/>
              <a:ea typeface="+mn-ea"/>
              <a:cs typeface="+mn-cs"/>
            </a:endParaRPr>
          </a:p>
          <a:p>
            <a:r>
              <a:rPr lang="en-IN" sz="1600" b="0" i="0" kern="1200">
                <a:solidFill>
                  <a:schemeClr val="tx1"/>
                </a:solidFill>
                <a:effectLst/>
                <a:latin typeface="Futura Next Book" panose="020B0502020204020303" pitchFamily="34" charset="77"/>
                <a:ea typeface="+mn-ea"/>
                <a:cs typeface="+mn-cs"/>
              </a:rPr>
              <a:t>Have you ever wondered why Netflix has such a great streaming experience? Do you want to learn how they completed their homepage plus other UI layout redesigns through A/B testing?</a:t>
            </a:r>
          </a:p>
          <a:p>
            <a:endParaRPr lang="en-US"/>
          </a:p>
          <a:p>
            <a:r>
              <a:rPr lang="en-US"/>
              <a:t>Which one is your favorite show? Anyone? Mine is &lt;name of the show&gt; due to its suspense and thriller attributes.</a:t>
            </a:r>
          </a:p>
          <a:p>
            <a:r>
              <a:rPr lang="en-US"/>
              <a:t>But have you ever noticed how Netflix sneakily shows multiple thumbnail pictures to us? This allows them to test which picture has the most click ratio.</a:t>
            </a:r>
          </a:p>
          <a:p>
            <a:endParaRPr lang="en-US"/>
          </a:p>
          <a:p>
            <a:pPr marL="0" indent="0">
              <a:buNone/>
            </a:pPr>
            <a:r>
              <a:rPr lang="en-IN" sz="1600"/>
              <a:t>Why does Sense8 have different imagery in different countries?</a:t>
            </a:r>
          </a:p>
          <a:p>
            <a:pPr marL="0" indent="0">
              <a:buNone/>
            </a:pPr>
            <a:endParaRPr lang="en-IN" sz="1600"/>
          </a:p>
          <a:p>
            <a:pPr marL="0" indent="0">
              <a:buNone/>
            </a:pPr>
            <a:r>
              <a:rPr lang="en-IN" sz="1600"/>
              <a:t>Netflix tests multiple picture thumbnails to figure out which is the most clicked variant.</a:t>
            </a:r>
          </a:p>
          <a:p>
            <a:pPr marL="0" indent="0">
              <a:buNone/>
            </a:pPr>
            <a:r>
              <a:rPr lang="en-IN" sz="1600"/>
              <a:t>Each picture has a different emotion and depending on the reach of these thumbnails, each demography would be seeing the most-tapped visual on the feeds.</a:t>
            </a:r>
            <a:endParaRPr lang="en-US"/>
          </a:p>
          <a:p>
            <a:endParaRPr lang="en-US"/>
          </a:p>
          <a:p>
            <a:r>
              <a:rPr lang="en-IN" sz="1500" b="0" i="0" kern="1200">
                <a:solidFill>
                  <a:schemeClr val="tx1"/>
                </a:solidFill>
                <a:effectLst/>
                <a:latin typeface="+mn-lt"/>
                <a:ea typeface="+mn-ea"/>
                <a:cs typeface="+mn-cs"/>
              </a:rPr>
              <a:t>With each passing day, Netflix provides all users with a more personalized and improved experience. It uses algorithms like aesthetic visual analysis to produce thumbnails a user would appreciate. Netflix also puts online machine learning to decide what to recommend based on their recent watch history.</a:t>
            </a:r>
          </a:p>
          <a:p>
            <a:r>
              <a:rPr lang="en-IN" sz="1500" b="0" i="0" kern="1200">
                <a:solidFill>
                  <a:schemeClr val="tx1"/>
                </a:solidFill>
                <a:effectLst/>
                <a:latin typeface="+mn-lt"/>
                <a:ea typeface="+mn-ea"/>
                <a:cs typeface="+mn-cs"/>
              </a:rPr>
              <a:t>Overall, it is an extensive and detailed process, and Netflix has mastered the art of showing us thumbnails that will lead us to stream their content instead of closing the app after browsing for a while. </a:t>
            </a:r>
          </a:p>
          <a:p>
            <a:endParaRPr lang="en-US"/>
          </a:p>
        </p:txBody>
      </p:sp>
      <p:sp>
        <p:nvSpPr>
          <p:cNvPr id="4" name="Slide Number Placeholder 3"/>
          <p:cNvSpPr>
            <a:spLocks noGrp="1"/>
          </p:cNvSpPr>
          <p:nvPr>
            <p:ph type="sldNum" sz="quarter" idx="5"/>
          </p:nvPr>
        </p:nvSpPr>
        <p:spPr/>
        <p:txBody>
          <a:bodyPr/>
          <a:lstStyle/>
          <a:p>
            <a:fld id="{B9AE34E6-293D-6C49-AFD4-2D90F9D8D749}" type="slidenum">
              <a:rPr lang="en-US" smtClean="0"/>
              <a:t>7</a:t>
            </a:fld>
            <a:endParaRPr lang="en-US"/>
          </a:p>
        </p:txBody>
      </p:sp>
    </p:spTree>
    <p:extLst>
      <p:ext uri="{BB962C8B-B14F-4D97-AF65-F5344CB8AC3E}">
        <p14:creationId xmlns:p14="http://schemas.microsoft.com/office/powerpoint/2010/main" val="33772197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142817" rtl="0" eaLnBrk="1" fontAlgn="auto" latinLnBrk="0" hangingPunct="1">
              <a:lnSpc>
                <a:spcPct val="100000"/>
              </a:lnSpc>
              <a:spcBef>
                <a:spcPts val="0"/>
              </a:spcBef>
              <a:spcAft>
                <a:spcPts val="0"/>
              </a:spcAft>
              <a:buClrTx/>
              <a:buSzTx/>
              <a:buFontTx/>
              <a:buNone/>
              <a:tabLst/>
              <a:defRPr/>
            </a:pPr>
            <a:r>
              <a:rPr lang="en-US" sz="1800"/>
              <a:t>So, most of us have access to OTT platforms and Netflix is one of the biggest ones. More than just being a leading OTT platform, it is also a great pop culture influence.</a:t>
            </a:r>
            <a:endParaRPr lang="en-IN" sz="1800" b="0" i="0" kern="1200">
              <a:solidFill>
                <a:schemeClr val="tx1"/>
              </a:solidFill>
              <a:effectLst/>
              <a:latin typeface="Futura Next Book" panose="020B0502020204020303" pitchFamily="34" charset="77"/>
              <a:ea typeface="+mn-ea"/>
              <a:cs typeface="+mn-cs"/>
            </a:endParaRPr>
          </a:p>
          <a:p>
            <a:endParaRPr lang="en-IN" sz="1800" b="0" i="0" kern="1200">
              <a:solidFill>
                <a:schemeClr val="tx1"/>
              </a:solidFill>
              <a:effectLst/>
              <a:latin typeface="Futura Next Book" panose="020B0502020204020303" pitchFamily="34" charset="77"/>
              <a:ea typeface="+mn-ea"/>
              <a:cs typeface="+mn-cs"/>
            </a:endParaRPr>
          </a:p>
          <a:p>
            <a:r>
              <a:rPr lang="en-IN" sz="1800" b="0" i="0" kern="1200">
                <a:solidFill>
                  <a:schemeClr val="tx1"/>
                </a:solidFill>
                <a:effectLst/>
                <a:latin typeface="Futura Next Book" panose="020B0502020204020303" pitchFamily="34" charset="77"/>
                <a:ea typeface="+mn-ea"/>
                <a:cs typeface="+mn-cs"/>
              </a:rPr>
              <a:t>Have you ever wondered why Netflix has such a great streaming experience? Do you want to learn how they completed their homepage plus other UI layout redesigns through A/B testing?</a:t>
            </a:r>
          </a:p>
          <a:p>
            <a:endParaRPr lang="en-US" sz="1600"/>
          </a:p>
          <a:p>
            <a:r>
              <a:rPr lang="en-US" sz="1600"/>
              <a:t>Which one is your favorite show? Anyone? Mine is &lt;name of the show&gt; due to its suspense and thriller attributes.</a:t>
            </a:r>
          </a:p>
          <a:p>
            <a:r>
              <a:rPr lang="en-US" sz="1600"/>
              <a:t>But have you ever noticed how Netflix sneakily shows multiple thumbnail pictures to us? This allows them to test which picture has the most click ratio.</a:t>
            </a:r>
          </a:p>
          <a:p>
            <a:endParaRPr lang="en-US" sz="1600"/>
          </a:p>
          <a:p>
            <a:pPr marL="0" indent="0">
              <a:buNone/>
            </a:pPr>
            <a:r>
              <a:rPr lang="en-IN" sz="1800"/>
              <a:t>Why does Sense8 have different imagery in different countries?</a:t>
            </a:r>
          </a:p>
          <a:p>
            <a:pPr marL="0" indent="0">
              <a:buNone/>
            </a:pPr>
            <a:endParaRPr lang="en-IN" sz="1800"/>
          </a:p>
          <a:p>
            <a:pPr marL="0" indent="0">
              <a:buNone/>
            </a:pPr>
            <a:r>
              <a:rPr lang="en-IN" sz="1800"/>
              <a:t>Netflix tests multiple picture thumbnails to figure out which is the most clicked variant.</a:t>
            </a:r>
          </a:p>
          <a:p>
            <a:pPr marL="0" indent="0">
              <a:buNone/>
            </a:pPr>
            <a:r>
              <a:rPr lang="en-IN" sz="1800"/>
              <a:t>Each picture has a different emotion and depending on the reach of these thumbnails, each demography would be seeing the most-tapped visual on the feeds.</a:t>
            </a:r>
            <a:endParaRPr lang="en-US" sz="1600"/>
          </a:p>
          <a:p>
            <a:endParaRPr lang="en-US" sz="1600"/>
          </a:p>
          <a:p>
            <a:r>
              <a:rPr lang="en-IN" sz="1600" b="0" i="0" kern="1200">
                <a:solidFill>
                  <a:schemeClr val="tx1"/>
                </a:solidFill>
                <a:effectLst/>
                <a:latin typeface="+mn-lt"/>
                <a:ea typeface="+mn-ea"/>
                <a:cs typeface="+mn-cs"/>
              </a:rPr>
              <a:t>With each passing day, Netflix provides all users with a more personalized and improved experience. It uses algorithms like aesthetic visual analysis to produce thumbnails a user would appreciate. Netflix also puts online machine learning to decide what to recommend based on their recent watch history.</a:t>
            </a:r>
          </a:p>
          <a:p>
            <a:r>
              <a:rPr lang="en-IN" sz="1600" b="0" i="0" kern="1200">
                <a:solidFill>
                  <a:schemeClr val="tx1"/>
                </a:solidFill>
                <a:effectLst/>
                <a:latin typeface="+mn-lt"/>
                <a:ea typeface="+mn-ea"/>
                <a:cs typeface="+mn-cs"/>
              </a:rPr>
              <a:t>Overall, it is an extensive and detailed process, and Netflix has mastered the art of showing us thumbnails that will lead us to stream their content instead of closing the app after browsing for a while. </a:t>
            </a:r>
          </a:p>
          <a:p>
            <a:endParaRPr lang="en-US" sz="1600"/>
          </a:p>
        </p:txBody>
      </p:sp>
      <p:sp>
        <p:nvSpPr>
          <p:cNvPr id="4" name="Slide Number Placeholder 3"/>
          <p:cNvSpPr>
            <a:spLocks noGrp="1"/>
          </p:cNvSpPr>
          <p:nvPr>
            <p:ph type="sldNum" sz="quarter" idx="5"/>
          </p:nvPr>
        </p:nvSpPr>
        <p:spPr/>
        <p:txBody>
          <a:bodyPr/>
          <a:lstStyle/>
          <a:p>
            <a:fld id="{B9AE34E6-293D-6C49-AFD4-2D90F9D8D749}" type="slidenum">
              <a:rPr lang="en-US" smtClean="0"/>
              <a:t>8</a:t>
            </a:fld>
            <a:endParaRPr lang="en-US"/>
          </a:p>
        </p:txBody>
      </p:sp>
    </p:spTree>
    <p:extLst>
      <p:ext uri="{BB962C8B-B14F-4D97-AF65-F5344CB8AC3E}">
        <p14:creationId xmlns:p14="http://schemas.microsoft.com/office/powerpoint/2010/main" val="20479573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9AE34E6-293D-6C49-AFD4-2D90F9D8D749}" type="slidenum">
              <a:rPr lang="en-US" smtClean="0"/>
              <a:t>9</a:t>
            </a:fld>
            <a:endParaRPr lang="en-US"/>
          </a:p>
        </p:txBody>
      </p:sp>
    </p:spTree>
    <p:extLst>
      <p:ext uri="{BB962C8B-B14F-4D97-AF65-F5344CB8AC3E}">
        <p14:creationId xmlns:p14="http://schemas.microsoft.com/office/powerpoint/2010/main" val="42647419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Pain points : </a:t>
            </a:r>
            <a:r>
              <a:rPr lang="en-IN" sz="1500" b="0" i="0" kern="1200">
                <a:solidFill>
                  <a:schemeClr val="tx1"/>
                </a:solidFill>
                <a:effectLst/>
                <a:latin typeface="+mn-lt"/>
                <a:ea typeface="+mn-ea"/>
                <a:cs typeface="+mn-cs"/>
              </a:rPr>
              <a:t>Visitors come to your website to achieve a specific goal that they have in mind. It may be to understand more about your product or service, buy a particular product, read/learn more about a specific topic, or simply browse. Whatever the visitor’s goal may be, they may face some common pain points while achieving their goal</a:t>
            </a:r>
          </a:p>
          <a:p>
            <a:endParaRPr lang="en-IN" sz="1500" b="0" i="0" kern="1200">
              <a:solidFill>
                <a:schemeClr val="tx1"/>
              </a:solidFill>
              <a:effectLst/>
              <a:latin typeface="+mn-lt"/>
              <a:ea typeface="+mn-ea"/>
              <a:cs typeface="+mn-cs"/>
            </a:endParaRPr>
          </a:p>
          <a:p>
            <a:r>
              <a:rPr lang="en-IN" sz="1500" b="0" i="0" kern="1200">
                <a:solidFill>
                  <a:schemeClr val="tx1"/>
                </a:solidFill>
                <a:effectLst/>
                <a:latin typeface="+mn-lt"/>
                <a:ea typeface="+mn-ea"/>
                <a:cs typeface="+mn-cs"/>
              </a:rPr>
              <a:t>How would we find out the pain points of the customers?</a:t>
            </a:r>
          </a:p>
          <a:p>
            <a:r>
              <a:rPr lang="en-IN" sz="1500" b="0" i="0" kern="1200">
                <a:solidFill>
                  <a:schemeClr val="tx1"/>
                </a:solidFill>
                <a:effectLst/>
                <a:latin typeface="+mn-lt"/>
                <a:ea typeface="+mn-ea"/>
                <a:cs typeface="+mn-cs"/>
              </a:rPr>
              <a:t> </a:t>
            </a:r>
          </a:p>
          <a:p>
            <a:r>
              <a:rPr lang="en-IN" sz="1500" b="0" i="0" kern="1200">
                <a:solidFill>
                  <a:schemeClr val="tx1"/>
                </a:solidFill>
                <a:effectLst/>
                <a:latin typeface="+mn-lt"/>
                <a:ea typeface="+mn-ea"/>
                <a:cs typeface="+mn-cs"/>
              </a:rPr>
              <a:t>Not being able to achieve their goals leads to a bad user experience. This increases friction and eventually impacts your conversion rates. Use data gathered through </a:t>
            </a:r>
            <a:r>
              <a:rPr lang="en-IN" sz="1500" b="0" i="0" kern="1200">
                <a:solidFill>
                  <a:schemeClr val="tx1"/>
                </a:solidFill>
                <a:effectLst/>
                <a:latin typeface="+mn-lt"/>
                <a:ea typeface="+mn-ea"/>
                <a:cs typeface="+mn-cs"/>
                <a:hlinkClick r:id="rId3"/>
              </a:rPr>
              <a:t>visitor behavior analysis</a:t>
            </a:r>
            <a:r>
              <a:rPr lang="en-IN" sz="1500" b="0" i="0" kern="1200">
                <a:solidFill>
                  <a:schemeClr val="tx1"/>
                </a:solidFill>
                <a:effectLst/>
                <a:latin typeface="+mn-lt"/>
                <a:ea typeface="+mn-ea"/>
                <a:cs typeface="+mn-cs"/>
              </a:rPr>
              <a:t> tools such as heatmaps, Google Analytics, and website surveys to solve your visitors’ pain points.</a:t>
            </a:r>
          </a:p>
          <a:p>
            <a:endParaRPr lang="en-IN" sz="1500" b="0" i="0" kern="1200">
              <a:solidFill>
                <a:schemeClr val="tx1"/>
              </a:solidFill>
              <a:effectLst/>
              <a:latin typeface="+mn-lt"/>
              <a:ea typeface="+mn-ea"/>
              <a:cs typeface="+mn-cs"/>
            </a:endParaRPr>
          </a:p>
          <a:p>
            <a:endParaRPr lang="en-IN" sz="1500" b="0" i="0" kern="1200">
              <a:solidFill>
                <a:schemeClr val="tx1"/>
              </a:solidFill>
              <a:effectLst/>
              <a:latin typeface="+mn-lt"/>
              <a:ea typeface="+mn-ea"/>
              <a:cs typeface="+mn-cs"/>
            </a:endParaRPr>
          </a:p>
          <a:p>
            <a:r>
              <a:rPr lang="en-IN" sz="1500" b="0" i="0" kern="1200">
                <a:solidFill>
                  <a:schemeClr val="tx1"/>
                </a:solidFill>
                <a:effectLst/>
                <a:latin typeface="+mn-lt"/>
                <a:ea typeface="+mn-ea"/>
                <a:cs typeface="+mn-cs"/>
              </a:rPr>
              <a:t>Better ROI : As most experience optimizers have come to realize, the cost of acquiring quality traffic on your website is huge. A/B testing lets you make the most out of your existing traffic and helps you increase conversions without having to spend additional dollars on acquiring new traffic. </a:t>
            </a:r>
            <a:r>
              <a:rPr lang="en-IN" sz="1500" b="0" i="0" kern="1200">
                <a:solidFill>
                  <a:schemeClr val="tx1"/>
                </a:solidFill>
                <a:effectLst/>
                <a:latin typeface="+mn-lt"/>
                <a:ea typeface="+mn-ea"/>
                <a:cs typeface="+mn-cs"/>
                <a:hlinkClick r:id="rId4"/>
              </a:rPr>
              <a:t>A/B testing can give you high ROI</a:t>
            </a:r>
            <a:r>
              <a:rPr lang="en-IN" sz="1500" b="0" i="0" kern="1200">
                <a:solidFill>
                  <a:schemeClr val="tx1"/>
                </a:solidFill>
                <a:effectLst/>
                <a:latin typeface="+mn-lt"/>
                <a:ea typeface="+mn-ea"/>
                <a:cs typeface="+mn-cs"/>
              </a:rPr>
              <a:t> as some times, even the minutest of changes on your website can result in a significant increase in overall business conversions.</a:t>
            </a:r>
          </a:p>
          <a:p>
            <a:endParaRPr lang="en-IN" sz="1500" b="0" i="0" kern="1200">
              <a:solidFill>
                <a:schemeClr val="tx1"/>
              </a:solidFill>
              <a:effectLst/>
              <a:latin typeface="+mn-lt"/>
              <a:ea typeface="+mn-ea"/>
              <a:cs typeface="+mn-cs"/>
            </a:endParaRPr>
          </a:p>
          <a:p>
            <a:endParaRPr lang="en-IN" sz="1500" b="0" i="0" kern="1200">
              <a:solidFill>
                <a:schemeClr val="tx1"/>
              </a:solidFill>
              <a:effectLst/>
              <a:latin typeface="+mn-lt"/>
              <a:ea typeface="+mn-ea"/>
              <a:cs typeface="+mn-cs"/>
            </a:endParaRPr>
          </a:p>
          <a:p>
            <a:r>
              <a:rPr lang="en-IN" sz="1500" b="0" i="0" kern="1200">
                <a:solidFill>
                  <a:schemeClr val="tx1"/>
                </a:solidFill>
                <a:effectLst/>
                <a:latin typeface="+mn-lt"/>
                <a:ea typeface="+mn-ea"/>
                <a:cs typeface="+mn-cs"/>
              </a:rPr>
              <a:t>reduce bounce rate: One of the most </a:t>
            </a:r>
            <a:r>
              <a:rPr lang="en-IN" sz="1500" b="0" i="0" kern="1200">
                <a:solidFill>
                  <a:schemeClr val="tx1"/>
                </a:solidFill>
                <a:effectLst/>
                <a:latin typeface="+mn-lt"/>
                <a:ea typeface="+mn-ea"/>
                <a:cs typeface="+mn-cs"/>
                <a:hlinkClick r:id="rId5"/>
              </a:rPr>
              <a:t>important metrics to track</a:t>
            </a:r>
            <a:r>
              <a:rPr lang="en-IN" sz="1500" b="0" i="0" kern="1200">
                <a:solidFill>
                  <a:schemeClr val="tx1"/>
                </a:solidFill>
                <a:effectLst/>
                <a:latin typeface="+mn-lt"/>
                <a:ea typeface="+mn-ea"/>
                <a:cs typeface="+mn-cs"/>
              </a:rPr>
              <a:t> to judge your website’s performance is its bounce rate. There may be </a:t>
            </a:r>
            <a:r>
              <a:rPr lang="en-IN" sz="1500" b="0" i="0" kern="1200">
                <a:solidFill>
                  <a:schemeClr val="tx1"/>
                </a:solidFill>
                <a:effectLst/>
                <a:latin typeface="+mn-lt"/>
                <a:ea typeface="+mn-ea"/>
                <a:cs typeface="+mn-cs"/>
                <a:hlinkClick r:id="rId6"/>
              </a:rPr>
              <a:t>many reasons behind your website’s high bounce rate</a:t>
            </a:r>
            <a:r>
              <a:rPr lang="en-IN" sz="1500" b="0" i="0" kern="1200">
                <a:solidFill>
                  <a:schemeClr val="tx1"/>
                </a:solidFill>
                <a:effectLst/>
                <a:latin typeface="+mn-lt"/>
                <a:ea typeface="+mn-ea"/>
                <a:cs typeface="+mn-cs"/>
              </a:rPr>
              <a:t>, such as too many options to choose from, expectations mismatch, confusing navigation, use of too much technical jargon, and so on. </a:t>
            </a:r>
          </a:p>
          <a:p>
            <a:r>
              <a:rPr lang="en-IN" sz="1500" b="0" i="0" kern="1200">
                <a:solidFill>
                  <a:schemeClr val="tx1"/>
                </a:solidFill>
                <a:effectLst/>
                <a:latin typeface="+mn-lt"/>
                <a:ea typeface="+mn-ea"/>
                <a:cs typeface="+mn-cs"/>
              </a:rPr>
              <a:t>Since different websites serve different goals and cater to different segments of audiences, there is no one-size-fits-all solution to reducing bounce rate. However, running an A/B test can prove beneficial.</a:t>
            </a:r>
          </a:p>
          <a:p>
            <a:endParaRPr lang="en-IN" sz="1500" b="0" i="0" kern="1200">
              <a:solidFill>
                <a:schemeClr val="tx1"/>
              </a:solidFill>
              <a:effectLst/>
              <a:latin typeface="+mn-lt"/>
              <a:ea typeface="+mn-ea"/>
              <a:cs typeface="+mn-cs"/>
            </a:endParaRPr>
          </a:p>
          <a:p>
            <a:endParaRPr lang="en-IN" sz="1500" b="0" i="0" kern="1200">
              <a:solidFill>
                <a:schemeClr val="tx1"/>
              </a:solidFill>
              <a:effectLst/>
              <a:latin typeface="+mn-lt"/>
              <a:ea typeface="+mn-ea"/>
              <a:cs typeface="+mn-cs"/>
            </a:endParaRPr>
          </a:p>
          <a:p>
            <a:r>
              <a:rPr lang="en-IN" sz="1500" b="0" i="0" kern="1200">
                <a:solidFill>
                  <a:schemeClr val="tx1"/>
                </a:solidFill>
                <a:effectLst/>
                <a:latin typeface="+mn-lt"/>
                <a:ea typeface="+mn-ea"/>
                <a:cs typeface="+mn-cs"/>
              </a:rPr>
              <a:t>Create low risk : Make minor, incremental changes to your web page with A/B testing instead of getting the entire page redesigned. This can reduce the risk of jeopardizing your current conversion rate. </a:t>
            </a:r>
          </a:p>
          <a:p>
            <a:endParaRPr lang="en-IN" sz="1500" b="0" i="0" kern="1200">
              <a:solidFill>
                <a:schemeClr val="tx1"/>
              </a:solidFill>
              <a:effectLst/>
              <a:latin typeface="+mn-lt"/>
              <a:ea typeface="+mn-ea"/>
              <a:cs typeface="+mn-cs"/>
            </a:endParaRPr>
          </a:p>
          <a:p>
            <a:r>
              <a:rPr lang="en-IN" sz="1500" b="0" i="0" kern="1200">
                <a:solidFill>
                  <a:schemeClr val="tx1"/>
                </a:solidFill>
                <a:effectLst/>
                <a:latin typeface="+mn-lt"/>
                <a:ea typeface="+mn-ea"/>
                <a:cs typeface="+mn-cs"/>
              </a:rPr>
              <a:t>Significant improvements: </a:t>
            </a:r>
          </a:p>
          <a:p>
            <a:r>
              <a:rPr lang="en-IN" sz="1500" b="0" i="0" kern="1200">
                <a:solidFill>
                  <a:schemeClr val="tx1"/>
                </a:solidFill>
                <a:effectLst/>
                <a:latin typeface="+mn-lt"/>
                <a:ea typeface="+mn-ea"/>
                <a:cs typeface="+mn-cs"/>
              </a:rPr>
              <a:t>Since A/B testing is entirely data-driven with no room for guesswork, gut feelings, or instincts, you can quickly determine a “winner” and a “loser” based on statistically significant improvements on metrics like time spent on the page, number of demo requests, cart abandonment rate, click-through rate, and so on.</a:t>
            </a:r>
          </a:p>
          <a:p>
            <a:endParaRPr lang="en-IN" sz="1500" b="0" i="0" kern="1200">
              <a:solidFill>
                <a:schemeClr val="tx1"/>
              </a:solidFill>
              <a:effectLst/>
              <a:latin typeface="+mn-lt"/>
              <a:ea typeface="+mn-ea"/>
              <a:cs typeface="+mn-cs"/>
            </a:endParaRPr>
          </a:p>
          <a:p>
            <a:r>
              <a:rPr lang="en-IN" sz="1500" b="0" i="0" kern="1200">
                <a:solidFill>
                  <a:schemeClr val="tx1"/>
                </a:solidFill>
                <a:effectLst/>
                <a:latin typeface="+mn-lt"/>
                <a:ea typeface="+mn-ea"/>
                <a:cs typeface="+mn-cs"/>
              </a:rPr>
              <a:t>Business gains : We can talk about some examples here:  Redesigning can range from a minor CTA text or color tweak on specific web pages, to completely revamping the website. The decision to implement one version or the other should always be data-driven when A/B testing. Do not quit testing with the design being finalized. As the new version goes live, test other web page elements to ensure that the most engaging version is served to the visitors. </a:t>
            </a:r>
          </a:p>
          <a:p>
            <a:br>
              <a:rPr lang="en-IN"/>
            </a:br>
            <a:endParaRPr lang="en-IN" sz="1500" b="0" i="0" kern="1200">
              <a:solidFill>
                <a:schemeClr val="tx1"/>
              </a:solidFill>
              <a:effectLst/>
              <a:latin typeface="+mn-lt"/>
              <a:ea typeface="+mn-ea"/>
              <a:cs typeface="+mn-cs"/>
            </a:endParaRPr>
          </a:p>
          <a:p>
            <a:endParaRPr lang="en-IN" sz="1500" b="0" i="0"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5"/>
          </p:nvPr>
        </p:nvSpPr>
        <p:spPr/>
        <p:txBody>
          <a:bodyPr/>
          <a:lstStyle/>
          <a:p>
            <a:fld id="{B9AE34E6-293D-6C49-AFD4-2D90F9D8D749}" type="slidenum">
              <a:rPr lang="en-US" smtClean="0"/>
              <a:t>10</a:t>
            </a:fld>
            <a:endParaRPr lang="en-US"/>
          </a:p>
        </p:txBody>
      </p:sp>
    </p:spTree>
    <p:extLst>
      <p:ext uri="{BB962C8B-B14F-4D97-AF65-F5344CB8AC3E}">
        <p14:creationId xmlns:p14="http://schemas.microsoft.com/office/powerpoint/2010/main" val="11214041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500" b="0" i="0" kern="1200">
                <a:solidFill>
                  <a:schemeClr val="tx1"/>
                </a:solidFill>
                <a:effectLst/>
                <a:latin typeface="+mn-lt"/>
                <a:ea typeface="+mn-ea"/>
                <a:cs typeface="+mn-cs"/>
                <a:hlinkClick r:id="rId3"/>
              </a:rPr>
              <a:t>Multivariate testing (MVT)</a:t>
            </a:r>
            <a:r>
              <a:rPr lang="en-IN" sz="1500" b="0" i="0" kern="1200">
                <a:solidFill>
                  <a:schemeClr val="tx1"/>
                </a:solidFill>
                <a:effectLst/>
                <a:latin typeface="+mn-lt"/>
                <a:ea typeface="+mn-ea"/>
                <a:cs typeface="+mn-cs"/>
              </a:rPr>
              <a:t> refers to an experimentation method wherein variations of multiple page variables are simultaneously tested to analyze which combination of variables perform the best out of all the possible permutations. It’s more complicated than a regular A/B test and is best suited for advanced marketing, product, and development professionals.</a:t>
            </a:r>
          </a:p>
          <a:p>
            <a:endParaRPr lang="en-IN" sz="1500" b="0" i="0" kern="1200">
              <a:solidFill>
                <a:schemeClr val="tx1"/>
              </a:solidFill>
              <a:effectLst/>
              <a:latin typeface="+mn-lt"/>
              <a:ea typeface="+mn-ea"/>
              <a:cs typeface="+mn-cs"/>
            </a:endParaRPr>
          </a:p>
          <a:p>
            <a:r>
              <a:rPr lang="en-IN" sz="1500" b="0" i="0" kern="1200">
                <a:solidFill>
                  <a:schemeClr val="tx1"/>
                </a:solidFill>
                <a:effectLst/>
                <a:latin typeface="+mn-lt"/>
                <a:ea typeface="+mn-ea"/>
                <a:cs typeface="+mn-cs"/>
              </a:rPr>
              <a:t>Here’s an example to give you a more comprehensive description of multivariate testing. Let’s say you decide to test 2 versions, each of the hero image, call-to-action button color, and headlines of one of your landing pages. This means a total of 8 variations are created, which will be concurrently tested to find the winning variation.</a:t>
            </a:r>
          </a:p>
          <a:p>
            <a:r>
              <a:rPr lang="en-IN" sz="1500" b="0" i="0" kern="1200">
                <a:solidFill>
                  <a:schemeClr val="tx1"/>
                </a:solidFill>
                <a:effectLst/>
                <a:latin typeface="+mn-lt"/>
                <a:ea typeface="+mn-ea"/>
                <a:cs typeface="+mn-cs"/>
              </a:rPr>
              <a:t>Here’s a simple formula to calculate the total number of versions in a multivariate test:</a:t>
            </a:r>
          </a:p>
          <a:p>
            <a:r>
              <a:rPr lang="en-IN" sz="1500" b="1" i="0" kern="1200">
                <a:solidFill>
                  <a:schemeClr val="tx1"/>
                </a:solidFill>
                <a:effectLst/>
                <a:latin typeface="+mn-lt"/>
                <a:ea typeface="+mn-ea"/>
                <a:cs typeface="+mn-cs"/>
              </a:rPr>
              <a:t>[No. of variations of element A] x [No. of variations of element B] x [No. of variations of element C]… = [Total No. of variations]</a:t>
            </a:r>
            <a:endParaRPr lang="en-IN" sz="1500" b="0" i="0" kern="1200">
              <a:solidFill>
                <a:schemeClr val="tx1"/>
              </a:solidFill>
              <a:effectLst/>
              <a:latin typeface="+mn-lt"/>
              <a:ea typeface="+mn-ea"/>
              <a:cs typeface="+mn-cs"/>
            </a:endParaRPr>
          </a:p>
          <a:p>
            <a:r>
              <a:rPr lang="en-IN" sz="1500" b="0" i="0" kern="1200">
                <a:solidFill>
                  <a:schemeClr val="tx1"/>
                </a:solidFill>
                <a:effectLst/>
                <a:latin typeface="+mn-lt"/>
                <a:ea typeface="+mn-ea"/>
                <a:cs typeface="+mn-cs"/>
              </a:rPr>
              <a:t>When conducted properly, multivariate testing can help eliminate the need to run multiple and sequential A/B tests on a web page with similar goals. Running concurrent tests with a greater number of variations helps you save time, money, and efforts and come to a conclusion in the shortest possible time.</a:t>
            </a:r>
          </a:p>
          <a:p>
            <a:endParaRPr lang="en-IN" sz="1500" b="0" i="0" kern="1200">
              <a:solidFill>
                <a:schemeClr val="tx1"/>
              </a:solidFill>
              <a:effectLst/>
              <a:latin typeface="+mn-lt"/>
              <a:ea typeface="+mn-ea"/>
              <a:cs typeface="+mn-cs"/>
            </a:endParaRPr>
          </a:p>
          <a:p>
            <a:r>
              <a:rPr lang="en-IN" sz="1500" b="1" i="0" kern="1200">
                <a:solidFill>
                  <a:schemeClr val="tx1"/>
                </a:solidFill>
                <a:effectLst/>
                <a:latin typeface="+mn-lt"/>
                <a:ea typeface="+mn-ea"/>
                <a:cs typeface="+mn-cs"/>
              </a:rPr>
              <a:t>Advantages of Multivariate testing </a:t>
            </a:r>
            <a:endParaRPr lang="en-IN" sz="1500" b="0" i="0" kern="1200">
              <a:solidFill>
                <a:schemeClr val="tx1"/>
              </a:solidFill>
              <a:effectLst/>
              <a:latin typeface="+mn-lt"/>
              <a:ea typeface="+mn-ea"/>
              <a:cs typeface="+mn-cs"/>
            </a:endParaRPr>
          </a:p>
          <a:p>
            <a:pPr marL="285750" indent="-285750">
              <a:buFont typeface="Arial" panose="020B0604020202020204" pitchFamily="34" charset="0"/>
              <a:buChar char="•"/>
            </a:pPr>
            <a:r>
              <a:rPr lang="en-IN" sz="1500" b="0" i="0" kern="1200">
                <a:solidFill>
                  <a:schemeClr val="tx1"/>
                </a:solidFill>
                <a:effectLst/>
                <a:latin typeface="+mn-lt"/>
                <a:ea typeface="+mn-ea"/>
                <a:cs typeface="+mn-cs"/>
              </a:rPr>
              <a:t>Multivariate testing typically offers primary three benefits:</a:t>
            </a:r>
          </a:p>
          <a:p>
            <a:pPr marL="285750" indent="-285750">
              <a:buFont typeface="Arial" panose="020B0604020202020204" pitchFamily="34" charset="0"/>
              <a:buChar char="•"/>
            </a:pPr>
            <a:r>
              <a:rPr lang="en-IN" sz="1500" b="0" i="0" kern="1200">
                <a:solidFill>
                  <a:schemeClr val="tx1"/>
                </a:solidFill>
                <a:effectLst/>
                <a:latin typeface="+mn-lt"/>
                <a:ea typeface="+mn-ea"/>
                <a:cs typeface="+mn-cs"/>
                <a:hlinkClick r:id="rId4"/>
              </a:rPr>
              <a:t>Helps avoid the need to conduct several sequential A/B tests</a:t>
            </a:r>
            <a:r>
              <a:rPr lang="en-IN" sz="1500" b="0" i="0" kern="1200">
                <a:solidFill>
                  <a:schemeClr val="tx1"/>
                </a:solidFill>
                <a:effectLst/>
                <a:latin typeface="+mn-lt"/>
                <a:ea typeface="+mn-ea"/>
                <a:cs typeface="+mn-cs"/>
              </a:rPr>
              <a:t> with the same goal and saves time since you can simultaneously track the performance of various tested page elements.</a:t>
            </a:r>
          </a:p>
          <a:p>
            <a:pPr marL="285750" indent="-285750">
              <a:buFont typeface="Arial" panose="020B0604020202020204" pitchFamily="34" charset="0"/>
              <a:buChar char="•"/>
            </a:pPr>
            <a:r>
              <a:rPr lang="en-IN" sz="1500" b="0" i="0" kern="1200">
                <a:solidFill>
                  <a:schemeClr val="tx1"/>
                </a:solidFill>
                <a:effectLst/>
                <a:latin typeface="+mn-lt"/>
                <a:ea typeface="+mn-ea"/>
                <a:cs typeface="+mn-cs"/>
              </a:rPr>
              <a:t>Easily analyze and determine the contribution of each page element to the measured gains,</a:t>
            </a:r>
          </a:p>
          <a:p>
            <a:pPr marL="285750" indent="-285750">
              <a:buFont typeface="Arial" panose="020B0604020202020204" pitchFamily="34" charset="0"/>
              <a:buChar char="•"/>
            </a:pPr>
            <a:r>
              <a:rPr lang="en-IN" sz="1500" b="0" i="0" kern="1200">
                <a:solidFill>
                  <a:schemeClr val="tx1"/>
                </a:solidFill>
                <a:effectLst/>
                <a:latin typeface="+mn-lt"/>
                <a:ea typeface="+mn-ea"/>
                <a:cs typeface="+mn-cs"/>
              </a:rPr>
              <a:t>Map all the interaction between all independent element variations (page headlines, banner image, etc.).</a:t>
            </a:r>
          </a:p>
          <a:p>
            <a:endParaRPr lang="en-IN" sz="1500" b="0" i="0" kern="1200">
              <a:solidFill>
                <a:schemeClr val="tx1"/>
              </a:solidFill>
              <a:effectLst/>
              <a:latin typeface="+mn-lt"/>
              <a:ea typeface="+mn-ea"/>
              <a:cs typeface="+mn-cs"/>
            </a:endParaRPr>
          </a:p>
          <a:p>
            <a:endParaRPr lang="en-IN" sz="1500" b="0" i="0"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5"/>
          </p:nvPr>
        </p:nvSpPr>
        <p:spPr/>
        <p:txBody>
          <a:bodyPr/>
          <a:lstStyle/>
          <a:p>
            <a:fld id="{B9AE34E6-293D-6C49-AFD4-2D90F9D8D749}" type="slidenum">
              <a:rPr lang="en-US" smtClean="0"/>
              <a:t>11</a:t>
            </a:fld>
            <a:endParaRPr lang="en-US"/>
          </a:p>
        </p:txBody>
      </p:sp>
    </p:spTree>
    <p:extLst>
      <p:ext uri="{BB962C8B-B14F-4D97-AF65-F5344CB8AC3E}">
        <p14:creationId xmlns:p14="http://schemas.microsoft.com/office/powerpoint/2010/main" val="4147476545"/>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7.emf"/><Relationship Id="rId13" Type="http://schemas.openxmlformats.org/officeDocument/2006/relationships/image" Target="../media/image12.emf"/><Relationship Id="rId3" Type="http://schemas.openxmlformats.org/officeDocument/2006/relationships/image" Target="../media/image2.emf"/><Relationship Id="rId7" Type="http://schemas.openxmlformats.org/officeDocument/2006/relationships/image" Target="../media/image6.emf"/><Relationship Id="rId12" Type="http://schemas.openxmlformats.org/officeDocument/2006/relationships/image" Target="../media/image11.emf"/><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emf"/><Relationship Id="rId11" Type="http://schemas.openxmlformats.org/officeDocument/2006/relationships/image" Target="../media/image10.emf"/><Relationship Id="rId5" Type="http://schemas.openxmlformats.org/officeDocument/2006/relationships/image" Target="../media/image4.emf"/><Relationship Id="rId10" Type="http://schemas.openxmlformats.org/officeDocument/2006/relationships/image" Target="../media/image9.emf"/><Relationship Id="rId4" Type="http://schemas.openxmlformats.org/officeDocument/2006/relationships/image" Target="../media/image3.emf"/><Relationship Id="rId9" Type="http://schemas.openxmlformats.org/officeDocument/2006/relationships/image" Target="../media/image8.emf"/><Relationship Id="rId14" Type="http://schemas.openxmlformats.org/officeDocument/2006/relationships/image" Target="../media/image13.emf"/></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141414"/>
        </a:solidFill>
        <a:effectLst/>
      </p:bgPr>
    </p:bg>
    <p:spTree>
      <p:nvGrpSpPr>
        <p:cNvPr id="1" name=""/>
        <p:cNvGrpSpPr/>
        <p:nvPr/>
      </p:nvGrpSpPr>
      <p:grpSpPr>
        <a:xfrm>
          <a:off x="0" y="0"/>
          <a:ext cx="0" cy="0"/>
          <a:chOff x="0" y="0"/>
          <a:chExt cx="0" cy="0"/>
        </a:xfrm>
      </p:grpSpPr>
      <p:pic>
        <p:nvPicPr>
          <p:cNvPr id="28" name="Picture 27" descr="Background pattern&#10;&#10;Description automatically generated">
            <a:extLst>
              <a:ext uri="{FF2B5EF4-FFF2-40B4-BE49-F238E27FC236}">
                <a16:creationId xmlns:a16="http://schemas.microsoft.com/office/drawing/2014/main" id="{F18EC08F-88CB-1168-A213-196306C9ADA7}"/>
              </a:ext>
            </a:extLst>
          </p:cNvPr>
          <p:cNvPicPr>
            <a:picLocks noChangeAspect="1"/>
          </p:cNvPicPr>
          <p:nvPr userDrawn="1"/>
        </p:nvPicPr>
        <p:blipFill>
          <a:blip r:embed="rId2">
            <a:alphaModFix amt="11000"/>
          </a:blip>
          <a:stretch>
            <a:fillRect/>
          </a:stretch>
        </p:blipFill>
        <p:spPr>
          <a:xfrm>
            <a:off x="4076" y="0"/>
            <a:ext cx="15238413" cy="8563736"/>
          </a:xfrm>
          <a:prstGeom prst="rect">
            <a:avLst/>
          </a:prstGeom>
        </p:spPr>
      </p:pic>
      <p:pic>
        <p:nvPicPr>
          <p:cNvPr id="9" name="Picture 8">
            <a:extLst>
              <a:ext uri="{FF2B5EF4-FFF2-40B4-BE49-F238E27FC236}">
                <a16:creationId xmlns:a16="http://schemas.microsoft.com/office/drawing/2014/main" id="{BFE2BB58-C981-F0E7-4444-84F638D3601D}"/>
              </a:ext>
            </a:extLst>
          </p:cNvPr>
          <p:cNvPicPr>
            <a:picLocks noChangeAspect="1"/>
          </p:cNvPicPr>
          <p:nvPr userDrawn="1"/>
        </p:nvPicPr>
        <p:blipFill>
          <a:blip r:embed="rId3"/>
          <a:stretch>
            <a:fillRect/>
          </a:stretch>
        </p:blipFill>
        <p:spPr>
          <a:xfrm>
            <a:off x="709732" y="580901"/>
            <a:ext cx="2466000" cy="2466000"/>
          </a:xfrm>
          <a:prstGeom prst="rect">
            <a:avLst/>
          </a:prstGeom>
        </p:spPr>
      </p:pic>
      <p:pic>
        <p:nvPicPr>
          <p:cNvPr id="10" name="Picture 9">
            <a:extLst>
              <a:ext uri="{FF2B5EF4-FFF2-40B4-BE49-F238E27FC236}">
                <a16:creationId xmlns:a16="http://schemas.microsoft.com/office/drawing/2014/main" id="{3EA53B6E-7EE7-317C-D767-F37E36591929}"/>
              </a:ext>
            </a:extLst>
          </p:cNvPr>
          <p:cNvPicPr>
            <a:picLocks noChangeAspect="1"/>
          </p:cNvPicPr>
          <p:nvPr userDrawn="1"/>
        </p:nvPicPr>
        <p:blipFill>
          <a:blip r:embed="rId4"/>
          <a:stretch>
            <a:fillRect/>
          </a:stretch>
        </p:blipFill>
        <p:spPr>
          <a:xfrm>
            <a:off x="3175732" y="588784"/>
            <a:ext cx="2456479" cy="2466000"/>
          </a:xfrm>
          <a:prstGeom prst="rect">
            <a:avLst/>
          </a:prstGeom>
        </p:spPr>
      </p:pic>
      <p:pic>
        <p:nvPicPr>
          <p:cNvPr id="11" name="Picture 10">
            <a:extLst>
              <a:ext uri="{FF2B5EF4-FFF2-40B4-BE49-F238E27FC236}">
                <a16:creationId xmlns:a16="http://schemas.microsoft.com/office/drawing/2014/main" id="{BC4DEC21-C182-C8E8-8780-3B1315DBC2C4}"/>
              </a:ext>
            </a:extLst>
          </p:cNvPr>
          <p:cNvPicPr>
            <a:picLocks noChangeAspect="1"/>
          </p:cNvPicPr>
          <p:nvPr userDrawn="1"/>
        </p:nvPicPr>
        <p:blipFill>
          <a:blip r:embed="rId5"/>
          <a:stretch>
            <a:fillRect/>
          </a:stretch>
        </p:blipFill>
        <p:spPr>
          <a:xfrm>
            <a:off x="709732" y="3046901"/>
            <a:ext cx="2466000" cy="2466000"/>
          </a:xfrm>
          <a:prstGeom prst="rect">
            <a:avLst/>
          </a:prstGeom>
        </p:spPr>
      </p:pic>
      <p:pic>
        <p:nvPicPr>
          <p:cNvPr id="12" name="Picture 11">
            <a:extLst>
              <a:ext uri="{FF2B5EF4-FFF2-40B4-BE49-F238E27FC236}">
                <a16:creationId xmlns:a16="http://schemas.microsoft.com/office/drawing/2014/main" id="{7DA3B47D-2A57-149D-AB35-C86FE44D2D98}"/>
              </a:ext>
            </a:extLst>
          </p:cNvPr>
          <p:cNvPicPr>
            <a:picLocks noChangeAspect="1"/>
          </p:cNvPicPr>
          <p:nvPr userDrawn="1"/>
        </p:nvPicPr>
        <p:blipFill>
          <a:blip r:embed="rId6"/>
          <a:stretch>
            <a:fillRect/>
          </a:stretch>
        </p:blipFill>
        <p:spPr>
          <a:xfrm>
            <a:off x="3175733" y="3046901"/>
            <a:ext cx="2456479" cy="2466000"/>
          </a:xfrm>
          <a:prstGeom prst="rect">
            <a:avLst/>
          </a:prstGeom>
        </p:spPr>
      </p:pic>
      <p:pic>
        <p:nvPicPr>
          <p:cNvPr id="13" name="Picture 12">
            <a:extLst>
              <a:ext uri="{FF2B5EF4-FFF2-40B4-BE49-F238E27FC236}">
                <a16:creationId xmlns:a16="http://schemas.microsoft.com/office/drawing/2014/main" id="{FD589C2A-1BCC-52ED-D77F-DBE030464CAA}"/>
              </a:ext>
            </a:extLst>
          </p:cNvPr>
          <p:cNvPicPr>
            <a:picLocks noChangeAspect="1"/>
          </p:cNvPicPr>
          <p:nvPr userDrawn="1"/>
        </p:nvPicPr>
        <p:blipFill>
          <a:blip r:embed="rId7"/>
          <a:stretch>
            <a:fillRect/>
          </a:stretch>
        </p:blipFill>
        <p:spPr>
          <a:xfrm>
            <a:off x="709732" y="5505018"/>
            <a:ext cx="2456479" cy="2466000"/>
          </a:xfrm>
          <a:prstGeom prst="rect">
            <a:avLst/>
          </a:prstGeom>
        </p:spPr>
      </p:pic>
      <p:sp>
        <p:nvSpPr>
          <p:cNvPr id="15" name="TextBox 14">
            <a:extLst>
              <a:ext uri="{FF2B5EF4-FFF2-40B4-BE49-F238E27FC236}">
                <a16:creationId xmlns:a16="http://schemas.microsoft.com/office/drawing/2014/main" id="{490A893A-B567-E8E8-6C70-E0C550282C66}"/>
              </a:ext>
            </a:extLst>
          </p:cNvPr>
          <p:cNvSpPr txBox="1"/>
          <p:nvPr userDrawn="1"/>
        </p:nvSpPr>
        <p:spPr>
          <a:xfrm rot="-5400000">
            <a:off x="-1510266" y="4769489"/>
            <a:ext cx="3742340" cy="338554"/>
          </a:xfrm>
          <a:prstGeom prst="rect">
            <a:avLst/>
          </a:prstGeom>
          <a:noFill/>
        </p:spPr>
        <p:txBody>
          <a:bodyPr wrap="square">
            <a:spAutoFit/>
          </a:bodyPr>
          <a:lstStyle/>
          <a:p>
            <a:r>
              <a:rPr lang="en-IN" sz="1600" b="0" i="0">
                <a:solidFill>
                  <a:srgbClr val="5E6A69"/>
                </a:solidFill>
                <a:effectLst/>
                <a:latin typeface="Futura Next Light" panose="020B0402020204020303" pitchFamily="34" charset="77"/>
              </a:rPr>
              <a:t>experience training programme</a:t>
            </a:r>
          </a:p>
        </p:txBody>
      </p:sp>
      <p:pic>
        <p:nvPicPr>
          <p:cNvPr id="16" name="Picture 15">
            <a:extLst>
              <a:ext uri="{FF2B5EF4-FFF2-40B4-BE49-F238E27FC236}">
                <a16:creationId xmlns:a16="http://schemas.microsoft.com/office/drawing/2014/main" id="{EC13FC8F-4929-CB42-95D2-911521599BED}"/>
              </a:ext>
            </a:extLst>
          </p:cNvPr>
          <p:cNvPicPr>
            <a:picLocks noChangeAspect="1"/>
          </p:cNvPicPr>
          <p:nvPr userDrawn="1"/>
        </p:nvPicPr>
        <p:blipFill>
          <a:blip r:embed="rId8"/>
          <a:stretch>
            <a:fillRect/>
          </a:stretch>
        </p:blipFill>
        <p:spPr>
          <a:xfrm>
            <a:off x="3427435" y="5736941"/>
            <a:ext cx="2145990" cy="2145990"/>
          </a:xfrm>
          <a:prstGeom prst="rect">
            <a:avLst/>
          </a:prstGeom>
        </p:spPr>
      </p:pic>
      <p:pic>
        <p:nvPicPr>
          <p:cNvPr id="20" name="Picture 19">
            <a:extLst>
              <a:ext uri="{FF2B5EF4-FFF2-40B4-BE49-F238E27FC236}">
                <a16:creationId xmlns:a16="http://schemas.microsoft.com/office/drawing/2014/main" id="{0C2391C8-4586-950A-A2D4-5055055B9A4B}"/>
              </a:ext>
            </a:extLst>
          </p:cNvPr>
          <p:cNvPicPr>
            <a:picLocks noChangeAspect="1"/>
          </p:cNvPicPr>
          <p:nvPr userDrawn="1"/>
        </p:nvPicPr>
        <p:blipFill>
          <a:blip r:embed="rId9"/>
          <a:stretch>
            <a:fillRect/>
          </a:stretch>
        </p:blipFill>
        <p:spPr>
          <a:xfrm>
            <a:off x="6595904" y="643059"/>
            <a:ext cx="2110522" cy="600623"/>
          </a:xfrm>
          <a:prstGeom prst="rect">
            <a:avLst/>
          </a:prstGeom>
        </p:spPr>
      </p:pic>
      <p:pic>
        <p:nvPicPr>
          <p:cNvPr id="21" name="Picture 20">
            <a:extLst>
              <a:ext uri="{FF2B5EF4-FFF2-40B4-BE49-F238E27FC236}">
                <a16:creationId xmlns:a16="http://schemas.microsoft.com/office/drawing/2014/main" id="{C9509538-0C45-B037-C673-D1B1B0EE7421}"/>
              </a:ext>
            </a:extLst>
          </p:cNvPr>
          <p:cNvPicPr>
            <a:picLocks noChangeAspect="1"/>
          </p:cNvPicPr>
          <p:nvPr userDrawn="1"/>
        </p:nvPicPr>
        <p:blipFill>
          <a:blip r:embed="rId10"/>
          <a:stretch>
            <a:fillRect/>
          </a:stretch>
        </p:blipFill>
        <p:spPr>
          <a:xfrm>
            <a:off x="10066012" y="517189"/>
            <a:ext cx="4072793" cy="3456000"/>
          </a:xfrm>
          <a:prstGeom prst="rect">
            <a:avLst/>
          </a:prstGeom>
        </p:spPr>
      </p:pic>
      <p:pic>
        <p:nvPicPr>
          <p:cNvPr id="24" name="Picture 23">
            <a:extLst>
              <a:ext uri="{FF2B5EF4-FFF2-40B4-BE49-F238E27FC236}">
                <a16:creationId xmlns:a16="http://schemas.microsoft.com/office/drawing/2014/main" id="{41D28B2C-E255-7B0F-40C5-C43A435E75D4}"/>
              </a:ext>
            </a:extLst>
          </p:cNvPr>
          <p:cNvPicPr>
            <a:picLocks noChangeAspect="1"/>
          </p:cNvPicPr>
          <p:nvPr userDrawn="1"/>
        </p:nvPicPr>
        <p:blipFill>
          <a:blip r:embed="rId11"/>
          <a:stretch>
            <a:fillRect/>
          </a:stretch>
        </p:blipFill>
        <p:spPr>
          <a:xfrm>
            <a:off x="6619223" y="5075876"/>
            <a:ext cx="4072793" cy="2930997"/>
          </a:xfrm>
          <a:prstGeom prst="rect">
            <a:avLst/>
          </a:prstGeom>
        </p:spPr>
      </p:pic>
      <p:pic>
        <p:nvPicPr>
          <p:cNvPr id="25" name="Picture 24">
            <a:extLst>
              <a:ext uri="{FF2B5EF4-FFF2-40B4-BE49-F238E27FC236}">
                <a16:creationId xmlns:a16="http://schemas.microsoft.com/office/drawing/2014/main" id="{AC326793-48BD-3751-10C4-FA82DDE83063}"/>
              </a:ext>
            </a:extLst>
          </p:cNvPr>
          <p:cNvPicPr>
            <a:picLocks noChangeAspect="1"/>
          </p:cNvPicPr>
          <p:nvPr userDrawn="1"/>
        </p:nvPicPr>
        <p:blipFill>
          <a:blip r:embed="rId12"/>
          <a:stretch>
            <a:fillRect/>
          </a:stretch>
        </p:blipFill>
        <p:spPr>
          <a:xfrm>
            <a:off x="6566407" y="2001817"/>
            <a:ext cx="6306057" cy="4194483"/>
          </a:xfrm>
          <a:prstGeom prst="rect">
            <a:avLst/>
          </a:prstGeom>
        </p:spPr>
      </p:pic>
      <p:pic>
        <p:nvPicPr>
          <p:cNvPr id="26" name="Picture 25">
            <a:extLst>
              <a:ext uri="{FF2B5EF4-FFF2-40B4-BE49-F238E27FC236}">
                <a16:creationId xmlns:a16="http://schemas.microsoft.com/office/drawing/2014/main" id="{C0DDE513-968F-DA61-0354-83BC8CB55251}"/>
              </a:ext>
            </a:extLst>
          </p:cNvPr>
          <p:cNvPicPr>
            <a:picLocks noChangeAspect="1"/>
          </p:cNvPicPr>
          <p:nvPr userDrawn="1"/>
        </p:nvPicPr>
        <p:blipFill>
          <a:blip r:embed="rId13"/>
          <a:stretch>
            <a:fillRect/>
          </a:stretch>
        </p:blipFill>
        <p:spPr>
          <a:xfrm>
            <a:off x="13797914" y="7490192"/>
            <a:ext cx="919459" cy="495888"/>
          </a:xfrm>
          <a:prstGeom prst="rect">
            <a:avLst/>
          </a:prstGeom>
        </p:spPr>
      </p:pic>
      <p:pic>
        <p:nvPicPr>
          <p:cNvPr id="27" name="Picture 26">
            <a:extLst>
              <a:ext uri="{FF2B5EF4-FFF2-40B4-BE49-F238E27FC236}">
                <a16:creationId xmlns:a16="http://schemas.microsoft.com/office/drawing/2014/main" id="{31F07F85-ACB9-3443-2976-2862470BC81F}"/>
              </a:ext>
            </a:extLst>
          </p:cNvPr>
          <p:cNvPicPr>
            <a:picLocks noChangeAspect="1"/>
          </p:cNvPicPr>
          <p:nvPr userDrawn="1"/>
        </p:nvPicPr>
        <p:blipFill>
          <a:blip r:embed="rId14"/>
          <a:stretch>
            <a:fillRect/>
          </a:stretch>
        </p:blipFill>
        <p:spPr>
          <a:xfrm>
            <a:off x="13033975" y="4012017"/>
            <a:ext cx="1055173" cy="1063417"/>
          </a:xfrm>
          <a:prstGeom prst="rect">
            <a:avLst/>
          </a:prstGeom>
        </p:spPr>
      </p:pic>
      <p:sp>
        <p:nvSpPr>
          <p:cNvPr id="34" name="TextBox 33">
            <a:extLst>
              <a:ext uri="{FF2B5EF4-FFF2-40B4-BE49-F238E27FC236}">
                <a16:creationId xmlns:a16="http://schemas.microsoft.com/office/drawing/2014/main" id="{1FF53DC1-D8CC-16F7-8A1E-8EE05BE9A007}"/>
              </a:ext>
            </a:extLst>
          </p:cNvPr>
          <p:cNvSpPr txBox="1"/>
          <p:nvPr userDrawn="1"/>
        </p:nvSpPr>
        <p:spPr>
          <a:xfrm>
            <a:off x="6560436" y="7298987"/>
            <a:ext cx="2145990" cy="707886"/>
          </a:xfrm>
          <a:prstGeom prst="rect">
            <a:avLst/>
          </a:prstGeom>
          <a:noFill/>
        </p:spPr>
        <p:txBody>
          <a:bodyPr wrap="square">
            <a:spAutoFit/>
          </a:bodyPr>
          <a:lstStyle/>
          <a:p>
            <a:r>
              <a:rPr lang="en-IN" sz="2000">
                <a:solidFill>
                  <a:schemeClr val="bg1">
                    <a:lumMod val="85000"/>
                  </a:schemeClr>
                </a:solidFill>
                <a:effectLst/>
                <a:latin typeface="Futura Next Light" panose="020B0402020204020303" pitchFamily="34" charset="77"/>
              </a:rPr>
              <a:t>India experience studio</a:t>
            </a:r>
          </a:p>
        </p:txBody>
      </p:sp>
    </p:spTree>
    <p:extLst>
      <p:ext uri="{BB962C8B-B14F-4D97-AF65-F5344CB8AC3E}">
        <p14:creationId xmlns:p14="http://schemas.microsoft.com/office/powerpoint/2010/main" val="16203484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pic>
        <p:nvPicPr>
          <p:cNvPr id="7" name="Picture 6" descr="Background pattern&#10;&#10;Description automatically generated">
            <a:extLst>
              <a:ext uri="{FF2B5EF4-FFF2-40B4-BE49-F238E27FC236}">
                <a16:creationId xmlns:a16="http://schemas.microsoft.com/office/drawing/2014/main" id="{8B5409AF-39AF-232F-4C9D-882A53DFE384}"/>
              </a:ext>
            </a:extLst>
          </p:cNvPr>
          <p:cNvPicPr>
            <a:picLocks noChangeAspect="1"/>
          </p:cNvPicPr>
          <p:nvPr userDrawn="1"/>
        </p:nvPicPr>
        <p:blipFill>
          <a:blip r:embed="rId2">
            <a:alphaModFix amt="6000"/>
          </a:blip>
          <a:stretch>
            <a:fillRect/>
          </a:stretch>
        </p:blipFill>
        <p:spPr>
          <a:xfrm>
            <a:off x="4076" y="0"/>
            <a:ext cx="15238413" cy="8563736"/>
          </a:xfrm>
          <a:prstGeom prst="rect">
            <a:avLst/>
          </a:prstGeom>
        </p:spPr>
      </p:pic>
      <p:sp>
        <p:nvSpPr>
          <p:cNvPr id="2" name="Title 1"/>
          <p:cNvSpPr>
            <a:spLocks noGrp="1"/>
          </p:cNvSpPr>
          <p:nvPr>
            <p:ph type="title" hasCustomPrompt="1"/>
          </p:nvPr>
        </p:nvSpPr>
        <p:spPr>
          <a:xfrm>
            <a:off x="1047638" y="945224"/>
            <a:ext cx="13143131" cy="1006866"/>
          </a:xfrm>
        </p:spPr>
        <p:txBody>
          <a:bodyPr>
            <a:normAutofit/>
          </a:bodyPr>
          <a:lstStyle>
            <a:lvl1pPr>
              <a:defRPr sz="3600" b="0" i="0" u="sng">
                <a:latin typeface="Futura Next Book" panose="020B0502020204020303" pitchFamily="34" charset="77"/>
              </a:defRPr>
            </a:lvl1pPr>
          </a:lstStyle>
          <a:p>
            <a:r>
              <a:rPr lang="en-GB"/>
              <a:t>course module </a:t>
            </a:r>
            <a:r>
              <a:rPr lang="en-GB" err="1"/>
              <a:t>tite</a:t>
            </a:r>
            <a:endParaRPr lang="en-US"/>
          </a:p>
        </p:txBody>
      </p:sp>
      <p:sp>
        <p:nvSpPr>
          <p:cNvPr id="3" name="Content Placeholder 2"/>
          <p:cNvSpPr>
            <a:spLocks noGrp="1"/>
          </p:cNvSpPr>
          <p:nvPr>
            <p:ph idx="1"/>
          </p:nvPr>
        </p:nvSpPr>
        <p:spPr>
          <a:xfrm>
            <a:off x="1047638" y="2258695"/>
            <a:ext cx="7356623" cy="5110139"/>
          </a:xfrm>
        </p:spPr>
        <p:txBody>
          <a:bodyPr>
            <a:normAutofit/>
          </a:bodyPr>
          <a:lstStyle>
            <a:lvl1pPr>
              <a:defRPr sz="1800" b="0" i="0">
                <a:latin typeface="Futura Next Book" panose="020B0502020204020303" pitchFamily="34" charset="77"/>
              </a:defRPr>
            </a:lvl1pPr>
            <a:lvl2pPr>
              <a:defRPr sz="1600" b="0" i="0">
                <a:latin typeface="Futura Next Book" panose="020B0502020204020303" pitchFamily="34" charset="77"/>
              </a:defRPr>
            </a:lvl2pPr>
            <a:lvl3pPr>
              <a:defRPr sz="1400" b="0" i="0">
                <a:latin typeface="Futura Next Book" panose="020B0502020204020303" pitchFamily="34" charset="77"/>
              </a:defRPr>
            </a:lvl3pPr>
            <a:lvl4pPr>
              <a:defRPr sz="1200" b="0" i="0">
                <a:latin typeface="Futura Next Book" panose="020B0502020204020303" pitchFamily="34" charset="77"/>
              </a:defRPr>
            </a:lvl4pPr>
            <a:lvl5pPr>
              <a:defRPr sz="1200" b="0" i="0">
                <a:latin typeface="Futura Next Book" panose="020B0502020204020303" pitchFamily="34" charset="77"/>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Slide Number Placeholder 5"/>
          <p:cNvSpPr>
            <a:spLocks noGrp="1"/>
          </p:cNvSpPr>
          <p:nvPr>
            <p:ph type="sldNum" sz="quarter" idx="12"/>
          </p:nvPr>
        </p:nvSpPr>
        <p:spPr>
          <a:xfrm>
            <a:off x="11460772" y="7888415"/>
            <a:ext cx="3428643" cy="460294"/>
          </a:xfrm>
        </p:spPr>
        <p:txBody>
          <a:bodyPr/>
          <a:lstStyle/>
          <a:p>
            <a:fld id="{51DC41D6-638F-0445-836B-B263E0D58B4B}" type="slidenum">
              <a:rPr lang="en-US" smtClean="0"/>
              <a:t>‹#›</a:t>
            </a:fld>
            <a:endParaRPr lang="en-US"/>
          </a:p>
        </p:txBody>
      </p:sp>
      <p:sp>
        <p:nvSpPr>
          <p:cNvPr id="8" name="Rectangle 7">
            <a:extLst>
              <a:ext uri="{FF2B5EF4-FFF2-40B4-BE49-F238E27FC236}">
                <a16:creationId xmlns:a16="http://schemas.microsoft.com/office/drawing/2014/main" id="{BA7C1BB6-788C-8ED3-FDA3-FCD2349B9F1F}"/>
              </a:ext>
            </a:extLst>
          </p:cNvPr>
          <p:cNvSpPr/>
          <p:nvPr userDrawn="1"/>
        </p:nvSpPr>
        <p:spPr>
          <a:xfrm>
            <a:off x="0" y="0"/>
            <a:ext cx="246580" cy="8570913"/>
          </a:xfrm>
          <a:prstGeom prst="rect">
            <a:avLst/>
          </a:prstGeom>
          <a:solidFill>
            <a:srgbClr val="FFE0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 Placeholder 16">
            <a:extLst>
              <a:ext uri="{FF2B5EF4-FFF2-40B4-BE49-F238E27FC236}">
                <a16:creationId xmlns:a16="http://schemas.microsoft.com/office/drawing/2014/main" id="{458A2B94-0213-22A2-F75E-776F45D7641B}"/>
              </a:ext>
            </a:extLst>
          </p:cNvPr>
          <p:cNvSpPr>
            <a:spLocks noGrp="1"/>
          </p:cNvSpPr>
          <p:nvPr>
            <p:ph type="body" sz="quarter" idx="13" hasCustomPrompt="1"/>
          </p:nvPr>
        </p:nvSpPr>
        <p:spPr>
          <a:xfrm>
            <a:off x="1047639" y="435591"/>
            <a:ext cx="5743468" cy="288925"/>
          </a:xfrm>
        </p:spPr>
        <p:txBody>
          <a:bodyPr>
            <a:noAutofit/>
          </a:bodyPr>
          <a:lstStyle>
            <a:lvl1pPr marL="0" indent="0">
              <a:buNone/>
              <a:defRPr sz="1800" b="0" i="0">
                <a:latin typeface="Futura Next Book" panose="020B0502020204020303" pitchFamily="34" charset="77"/>
              </a:defRPr>
            </a:lvl1pPr>
            <a:lvl2pPr marL="571409" indent="0">
              <a:buNone/>
              <a:defRPr sz="1800"/>
            </a:lvl2pPr>
            <a:lvl3pPr marL="1142817" indent="0">
              <a:buNone/>
              <a:defRPr sz="1800"/>
            </a:lvl3pPr>
            <a:lvl4pPr marL="1714226" indent="0">
              <a:buNone/>
              <a:defRPr sz="1800"/>
            </a:lvl4pPr>
            <a:lvl5pPr marL="2285635" indent="0">
              <a:buNone/>
              <a:defRPr sz="1800"/>
            </a:lvl5pPr>
          </a:lstStyle>
          <a:p>
            <a:pPr lvl="0"/>
            <a:r>
              <a:rPr lang="en-GB"/>
              <a:t>Course title goes ere</a:t>
            </a:r>
          </a:p>
        </p:txBody>
      </p:sp>
      <p:sp>
        <p:nvSpPr>
          <p:cNvPr id="10" name="Picture Placeholder 9">
            <a:extLst>
              <a:ext uri="{FF2B5EF4-FFF2-40B4-BE49-F238E27FC236}">
                <a16:creationId xmlns:a16="http://schemas.microsoft.com/office/drawing/2014/main" id="{FF16B62E-3195-20B2-7204-E02D51EF869C}"/>
              </a:ext>
            </a:extLst>
          </p:cNvPr>
          <p:cNvSpPr>
            <a:spLocks noGrp="1"/>
          </p:cNvSpPr>
          <p:nvPr>
            <p:ph type="pic" sz="quarter" idx="14"/>
          </p:nvPr>
        </p:nvSpPr>
        <p:spPr>
          <a:xfrm>
            <a:off x="8689757" y="2273536"/>
            <a:ext cx="5774076" cy="5110139"/>
          </a:xfrm>
        </p:spPr>
        <p:txBody>
          <a:bodyPr/>
          <a:lstStyle/>
          <a:p>
            <a:endParaRPr lang="en-US"/>
          </a:p>
        </p:txBody>
      </p:sp>
      <p:sp>
        <p:nvSpPr>
          <p:cNvPr id="4" name="TextBox 3">
            <a:extLst>
              <a:ext uri="{FF2B5EF4-FFF2-40B4-BE49-F238E27FC236}">
                <a16:creationId xmlns:a16="http://schemas.microsoft.com/office/drawing/2014/main" id="{0D11A7A0-D080-5F34-F85D-5EF18B8E20B1}"/>
              </a:ext>
            </a:extLst>
          </p:cNvPr>
          <p:cNvSpPr txBox="1"/>
          <p:nvPr userDrawn="1"/>
        </p:nvSpPr>
        <p:spPr>
          <a:xfrm>
            <a:off x="946634" y="7980062"/>
            <a:ext cx="7621858" cy="276999"/>
          </a:xfrm>
          <a:prstGeom prst="rect">
            <a:avLst/>
          </a:prstGeom>
          <a:noFill/>
        </p:spPr>
        <p:txBody>
          <a:bodyPr wrap="square">
            <a:spAutoFit/>
          </a:bodyPr>
          <a:lstStyle/>
          <a:p>
            <a:pPr algn="l"/>
            <a:r>
              <a:rPr lang="en-IN" sz="1200" b="0" i="0">
                <a:solidFill>
                  <a:schemeClr val="tx1">
                    <a:lumMod val="85000"/>
                    <a:lumOff val="15000"/>
                  </a:schemeClr>
                </a:solidFill>
                <a:latin typeface="Futura Next Light" panose="020B0402020204020303" pitchFamily="34" charset="77"/>
              </a:rPr>
              <a:t>boot camp . India experience studio</a:t>
            </a:r>
          </a:p>
        </p:txBody>
      </p:sp>
    </p:spTree>
    <p:extLst>
      <p:ext uri="{BB962C8B-B14F-4D97-AF65-F5344CB8AC3E}">
        <p14:creationId xmlns:p14="http://schemas.microsoft.com/office/powerpoint/2010/main" val="19002967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pic>
        <p:nvPicPr>
          <p:cNvPr id="7" name="Picture 6" descr="Background pattern&#10;&#10;Description automatically generated">
            <a:extLst>
              <a:ext uri="{FF2B5EF4-FFF2-40B4-BE49-F238E27FC236}">
                <a16:creationId xmlns:a16="http://schemas.microsoft.com/office/drawing/2014/main" id="{8B5409AF-39AF-232F-4C9D-882A53DFE384}"/>
              </a:ext>
            </a:extLst>
          </p:cNvPr>
          <p:cNvPicPr>
            <a:picLocks noChangeAspect="1"/>
          </p:cNvPicPr>
          <p:nvPr userDrawn="1"/>
        </p:nvPicPr>
        <p:blipFill>
          <a:blip r:embed="rId2">
            <a:alphaModFix amt="6000"/>
          </a:blip>
          <a:stretch>
            <a:fillRect/>
          </a:stretch>
        </p:blipFill>
        <p:spPr>
          <a:xfrm>
            <a:off x="4076" y="0"/>
            <a:ext cx="15238413" cy="8563736"/>
          </a:xfrm>
          <a:prstGeom prst="rect">
            <a:avLst/>
          </a:prstGeom>
        </p:spPr>
      </p:pic>
      <p:sp>
        <p:nvSpPr>
          <p:cNvPr id="2" name="Title 1"/>
          <p:cNvSpPr>
            <a:spLocks noGrp="1"/>
          </p:cNvSpPr>
          <p:nvPr>
            <p:ph type="title" hasCustomPrompt="1"/>
          </p:nvPr>
        </p:nvSpPr>
        <p:spPr>
          <a:xfrm>
            <a:off x="1047639" y="1744020"/>
            <a:ext cx="5938789" cy="5110139"/>
          </a:xfrm>
        </p:spPr>
        <p:txBody>
          <a:bodyPr anchor="t">
            <a:normAutofit/>
          </a:bodyPr>
          <a:lstStyle>
            <a:lvl1pPr>
              <a:defRPr sz="6000" b="0" i="0" u="sng">
                <a:latin typeface="Futura Next Book" panose="020B0502020204020303" pitchFamily="34" charset="77"/>
              </a:defRPr>
            </a:lvl1pPr>
          </a:lstStyle>
          <a:p>
            <a:r>
              <a:rPr lang="en-GB"/>
              <a:t>at the end of this session:</a:t>
            </a:r>
            <a:endParaRPr lang="en-US"/>
          </a:p>
        </p:txBody>
      </p:sp>
      <p:sp>
        <p:nvSpPr>
          <p:cNvPr id="3" name="Content Placeholder 2"/>
          <p:cNvSpPr>
            <a:spLocks noGrp="1"/>
          </p:cNvSpPr>
          <p:nvPr>
            <p:ph idx="1"/>
          </p:nvPr>
        </p:nvSpPr>
        <p:spPr>
          <a:xfrm>
            <a:off x="7787487" y="1705573"/>
            <a:ext cx="6285545" cy="5110139"/>
          </a:xfrm>
        </p:spPr>
        <p:txBody>
          <a:bodyPr>
            <a:normAutofit/>
          </a:bodyPr>
          <a:lstStyle>
            <a:lvl1pPr>
              <a:defRPr sz="1800" b="0" i="0">
                <a:latin typeface="Futura Next Light" panose="020B0402020204020303" pitchFamily="34" charset="77"/>
              </a:defRPr>
            </a:lvl1pPr>
            <a:lvl2pPr>
              <a:defRPr sz="1600" b="0" i="0">
                <a:latin typeface="Futura Next Light" panose="020B0402020204020303" pitchFamily="34" charset="77"/>
              </a:defRPr>
            </a:lvl2pPr>
            <a:lvl3pPr>
              <a:defRPr sz="1400" b="0" i="0">
                <a:latin typeface="Futura Next Light" panose="020B0402020204020303" pitchFamily="34" charset="77"/>
              </a:defRPr>
            </a:lvl3pPr>
            <a:lvl4pPr>
              <a:defRPr sz="1200" b="0" i="0">
                <a:latin typeface="Futura Next Light" panose="020B0402020204020303" pitchFamily="34" charset="77"/>
              </a:defRPr>
            </a:lvl4pPr>
            <a:lvl5pPr>
              <a:defRPr sz="1200" b="0" i="0">
                <a:latin typeface="Futura Next Light" panose="020B0402020204020303" pitchFamily="34" charset="77"/>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Slide Number Placeholder 5"/>
          <p:cNvSpPr>
            <a:spLocks noGrp="1"/>
          </p:cNvSpPr>
          <p:nvPr>
            <p:ph type="sldNum" sz="quarter" idx="12"/>
          </p:nvPr>
        </p:nvSpPr>
        <p:spPr>
          <a:xfrm>
            <a:off x="11460772" y="7888415"/>
            <a:ext cx="3428643" cy="460294"/>
          </a:xfrm>
        </p:spPr>
        <p:txBody>
          <a:bodyPr/>
          <a:lstStyle/>
          <a:p>
            <a:fld id="{51DC41D6-638F-0445-836B-B263E0D58B4B}" type="slidenum">
              <a:rPr lang="en-US" smtClean="0"/>
              <a:t>‹#›</a:t>
            </a:fld>
            <a:endParaRPr lang="en-US"/>
          </a:p>
        </p:txBody>
      </p:sp>
      <p:sp>
        <p:nvSpPr>
          <p:cNvPr id="8" name="Rectangle 7">
            <a:extLst>
              <a:ext uri="{FF2B5EF4-FFF2-40B4-BE49-F238E27FC236}">
                <a16:creationId xmlns:a16="http://schemas.microsoft.com/office/drawing/2014/main" id="{BA7C1BB6-788C-8ED3-FDA3-FCD2349B9F1F}"/>
              </a:ext>
            </a:extLst>
          </p:cNvPr>
          <p:cNvSpPr/>
          <p:nvPr userDrawn="1"/>
        </p:nvSpPr>
        <p:spPr>
          <a:xfrm>
            <a:off x="0" y="0"/>
            <a:ext cx="246580" cy="8570913"/>
          </a:xfrm>
          <a:prstGeom prst="rect">
            <a:avLst/>
          </a:prstGeom>
          <a:solidFill>
            <a:srgbClr val="FFE0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 Placeholder 16">
            <a:extLst>
              <a:ext uri="{FF2B5EF4-FFF2-40B4-BE49-F238E27FC236}">
                <a16:creationId xmlns:a16="http://schemas.microsoft.com/office/drawing/2014/main" id="{458A2B94-0213-22A2-F75E-776F45D7641B}"/>
              </a:ext>
            </a:extLst>
          </p:cNvPr>
          <p:cNvSpPr>
            <a:spLocks noGrp="1"/>
          </p:cNvSpPr>
          <p:nvPr>
            <p:ph type="body" sz="quarter" idx="13" hasCustomPrompt="1"/>
          </p:nvPr>
        </p:nvSpPr>
        <p:spPr>
          <a:xfrm>
            <a:off x="1047639" y="435591"/>
            <a:ext cx="5743468" cy="288925"/>
          </a:xfrm>
        </p:spPr>
        <p:txBody>
          <a:bodyPr>
            <a:noAutofit/>
          </a:bodyPr>
          <a:lstStyle>
            <a:lvl1pPr marL="0" indent="0">
              <a:buNone/>
              <a:defRPr sz="1800" b="0" i="0">
                <a:latin typeface="Futura Next Book" panose="020B0502020204020303" pitchFamily="34" charset="77"/>
              </a:defRPr>
            </a:lvl1pPr>
            <a:lvl2pPr marL="571409" indent="0">
              <a:buNone/>
              <a:defRPr sz="1800"/>
            </a:lvl2pPr>
            <a:lvl3pPr marL="1142817" indent="0">
              <a:buNone/>
              <a:defRPr sz="1800"/>
            </a:lvl3pPr>
            <a:lvl4pPr marL="1714226" indent="0">
              <a:buNone/>
              <a:defRPr sz="1800"/>
            </a:lvl4pPr>
            <a:lvl5pPr marL="2285635" indent="0">
              <a:buNone/>
              <a:defRPr sz="1800"/>
            </a:lvl5pPr>
          </a:lstStyle>
          <a:p>
            <a:pPr lvl="0"/>
            <a:r>
              <a:rPr lang="en-GB"/>
              <a:t>Course title goes ere</a:t>
            </a:r>
          </a:p>
        </p:txBody>
      </p:sp>
      <p:sp>
        <p:nvSpPr>
          <p:cNvPr id="11" name="TextBox 10">
            <a:extLst>
              <a:ext uri="{FF2B5EF4-FFF2-40B4-BE49-F238E27FC236}">
                <a16:creationId xmlns:a16="http://schemas.microsoft.com/office/drawing/2014/main" id="{0BA592A5-8BA7-DAC2-01B2-AB97F3A35C87}"/>
              </a:ext>
            </a:extLst>
          </p:cNvPr>
          <p:cNvSpPr txBox="1"/>
          <p:nvPr userDrawn="1"/>
        </p:nvSpPr>
        <p:spPr>
          <a:xfrm>
            <a:off x="946634" y="7980062"/>
            <a:ext cx="7621858" cy="276999"/>
          </a:xfrm>
          <a:prstGeom prst="rect">
            <a:avLst/>
          </a:prstGeom>
          <a:noFill/>
        </p:spPr>
        <p:txBody>
          <a:bodyPr wrap="square">
            <a:spAutoFit/>
          </a:bodyPr>
          <a:lstStyle/>
          <a:p>
            <a:pPr algn="l"/>
            <a:r>
              <a:rPr lang="en-IN" sz="1200" b="0" i="0">
                <a:solidFill>
                  <a:schemeClr val="tx1">
                    <a:lumMod val="85000"/>
                    <a:lumOff val="15000"/>
                  </a:schemeClr>
                </a:solidFill>
                <a:latin typeface="Futura Next Light" panose="020B0402020204020303" pitchFamily="34" charset="77"/>
              </a:rPr>
              <a:t>boot camp . India experience studio</a:t>
            </a:r>
          </a:p>
        </p:txBody>
      </p:sp>
    </p:spTree>
    <p:extLst>
      <p:ext uri="{BB962C8B-B14F-4D97-AF65-F5344CB8AC3E}">
        <p14:creationId xmlns:p14="http://schemas.microsoft.com/office/powerpoint/2010/main" val="213631128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cSld name="Brand Mark — Positive">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3B3275EB-D295-B044-B04D-B9E2FCE2B31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5238413" cy="8570913"/>
          </a:xfrm>
          <a:prstGeom prst="rect">
            <a:avLst/>
          </a:prstGeom>
        </p:spPr>
      </p:pic>
      <p:sp>
        <p:nvSpPr>
          <p:cNvPr id="3" name="Slide Number Placeholder 3">
            <a:extLst>
              <a:ext uri="{FF2B5EF4-FFF2-40B4-BE49-F238E27FC236}">
                <a16:creationId xmlns:a16="http://schemas.microsoft.com/office/drawing/2014/main" id="{C36A435C-E2C2-7A40-AAAA-64A88307FDFA}"/>
              </a:ext>
            </a:extLst>
          </p:cNvPr>
          <p:cNvSpPr>
            <a:spLocks noGrp="1"/>
          </p:cNvSpPr>
          <p:nvPr>
            <p:ph type="sldNum" sz="quarter" idx="4"/>
          </p:nvPr>
        </p:nvSpPr>
        <p:spPr>
          <a:xfrm>
            <a:off x="14034579" y="7885241"/>
            <a:ext cx="342864" cy="115395"/>
          </a:xfrm>
          <a:prstGeom prst="rect">
            <a:avLst/>
          </a:prstGeom>
        </p:spPr>
        <p:txBody>
          <a:bodyPr vert="horz" lIns="0" tIns="0" rIns="0" bIns="0" rtlCol="0" anchor="ctr">
            <a:noAutofit/>
          </a:bodyPr>
          <a:lstStyle>
            <a:lvl1pPr algn="r">
              <a:defRPr sz="750" b="0" i="0">
                <a:solidFill>
                  <a:schemeClr val="bg1"/>
                </a:solidFill>
                <a:latin typeface="FuturaNext-Medium" panose="020B0602020204020303" pitchFamily="34" charset="77"/>
              </a:defRPr>
            </a:lvl1pPr>
          </a:lstStyle>
          <a:p>
            <a:fld id="{58B792A5-9BAE-6942-BFE1-9FCDB51EA51E}" type="slidenum">
              <a:rPr lang="en-US" smtClean="0"/>
              <a:pPr/>
              <a:t>‹#›</a:t>
            </a:fld>
            <a:endParaRPr lang="en-US"/>
          </a:p>
        </p:txBody>
      </p:sp>
    </p:spTree>
    <p:extLst>
      <p:ext uri="{BB962C8B-B14F-4D97-AF65-F5344CB8AC3E}">
        <p14:creationId xmlns:p14="http://schemas.microsoft.com/office/powerpoint/2010/main" val="12308121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rgbClr val="141414"/>
        </a:solidFill>
        <a:effectLst/>
      </p:bgPr>
    </p:bg>
    <p:spTree>
      <p:nvGrpSpPr>
        <p:cNvPr id="1" name=""/>
        <p:cNvGrpSpPr/>
        <p:nvPr/>
      </p:nvGrpSpPr>
      <p:grpSpPr>
        <a:xfrm>
          <a:off x="0" y="0"/>
          <a:ext cx="0" cy="0"/>
          <a:chOff x="0" y="0"/>
          <a:chExt cx="0" cy="0"/>
        </a:xfrm>
      </p:grpSpPr>
      <p:pic>
        <p:nvPicPr>
          <p:cNvPr id="28" name="Picture 27" descr="Background pattern&#10;&#10;Description automatically generated">
            <a:extLst>
              <a:ext uri="{FF2B5EF4-FFF2-40B4-BE49-F238E27FC236}">
                <a16:creationId xmlns:a16="http://schemas.microsoft.com/office/drawing/2014/main" id="{7DED48A8-5056-EC7C-7845-453B4AF44BBA}"/>
              </a:ext>
            </a:extLst>
          </p:cNvPr>
          <p:cNvPicPr>
            <a:picLocks noChangeAspect="1"/>
          </p:cNvPicPr>
          <p:nvPr userDrawn="1"/>
        </p:nvPicPr>
        <p:blipFill>
          <a:blip r:embed="rId2">
            <a:alphaModFix amt="11000"/>
          </a:blip>
          <a:stretch>
            <a:fillRect/>
          </a:stretch>
        </p:blipFill>
        <p:spPr>
          <a:xfrm>
            <a:off x="4076" y="0"/>
            <a:ext cx="15238413" cy="8563736"/>
          </a:xfrm>
          <a:prstGeom prst="rect">
            <a:avLst/>
          </a:prstGeom>
        </p:spPr>
      </p:pic>
      <p:pic>
        <p:nvPicPr>
          <p:cNvPr id="14" name="Picture 13">
            <a:extLst>
              <a:ext uri="{FF2B5EF4-FFF2-40B4-BE49-F238E27FC236}">
                <a16:creationId xmlns:a16="http://schemas.microsoft.com/office/drawing/2014/main" id="{1A43FCC6-9524-B6C6-CAF2-866B15D59047}"/>
              </a:ext>
            </a:extLst>
          </p:cNvPr>
          <p:cNvPicPr>
            <a:picLocks noChangeAspect="1"/>
          </p:cNvPicPr>
          <p:nvPr userDrawn="1"/>
        </p:nvPicPr>
        <p:blipFill>
          <a:blip r:embed="rId3"/>
          <a:stretch>
            <a:fillRect/>
          </a:stretch>
        </p:blipFill>
        <p:spPr>
          <a:xfrm>
            <a:off x="5710189" y="5777345"/>
            <a:ext cx="3251568" cy="2340000"/>
          </a:xfrm>
          <a:prstGeom prst="rect">
            <a:avLst/>
          </a:prstGeom>
        </p:spPr>
      </p:pic>
      <p:sp>
        <p:nvSpPr>
          <p:cNvPr id="15" name="Rounded Rectangle 14">
            <a:extLst>
              <a:ext uri="{FF2B5EF4-FFF2-40B4-BE49-F238E27FC236}">
                <a16:creationId xmlns:a16="http://schemas.microsoft.com/office/drawing/2014/main" id="{5C4CED9B-1F91-4D21-B2E2-DB1A2E7EC235}"/>
              </a:ext>
            </a:extLst>
          </p:cNvPr>
          <p:cNvSpPr/>
          <p:nvPr userDrawn="1"/>
        </p:nvSpPr>
        <p:spPr>
          <a:xfrm>
            <a:off x="1008280" y="1048214"/>
            <a:ext cx="1656861" cy="446049"/>
          </a:xfrm>
          <a:prstGeom prst="roundRect">
            <a:avLst>
              <a:gd name="adj" fmla="val 50000"/>
            </a:avLst>
          </a:prstGeom>
          <a:solidFill>
            <a:srgbClr val="FF7B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9132A485-BA22-6580-4159-1FB84844580C}"/>
              </a:ext>
            </a:extLst>
          </p:cNvPr>
          <p:cNvSpPr txBox="1"/>
          <p:nvPr userDrawn="1"/>
        </p:nvSpPr>
        <p:spPr>
          <a:xfrm>
            <a:off x="1181944" y="1101961"/>
            <a:ext cx="1309531" cy="307777"/>
          </a:xfrm>
          <a:prstGeom prst="rect">
            <a:avLst/>
          </a:prstGeom>
          <a:noFill/>
        </p:spPr>
        <p:txBody>
          <a:bodyPr wrap="square">
            <a:spAutoFit/>
          </a:bodyPr>
          <a:lstStyle/>
          <a:p>
            <a:pPr algn="ctr"/>
            <a:r>
              <a:rPr lang="en-IN" sz="1400" b="0" i="0">
                <a:solidFill>
                  <a:srgbClr val="000000"/>
                </a:solidFill>
                <a:effectLst/>
                <a:latin typeface="Futura Next Book" panose="020B0502020204020303" pitchFamily="34" charset="77"/>
              </a:rPr>
              <a:t>visual design</a:t>
            </a:r>
          </a:p>
        </p:txBody>
      </p:sp>
      <p:sp>
        <p:nvSpPr>
          <p:cNvPr id="26" name="Title 1">
            <a:extLst>
              <a:ext uri="{FF2B5EF4-FFF2-40B4-BE49-F238E27FC236}">
                <a16:creationId xmlns:a16="http://schemas.microsoft.com/office/drawing/2014/main" id="{2FDA11D7-C462-71DC-F24F-8958EFC8FD26}"/>
              </a:ext>
            </a:extLst>
          </p:cNvPr>
          <p:cNvSpPr>
            <a:spLocks noGrp="1"/>
          </p:cNvSpPr>
          <p:nvPr>
            <p:ph type="title" hasCustomPrompt="1"/>
          </p:nvPr>
        </p:nvSpPr>
        <p:spPr>
          <a:xfrm>
            <a:off x="1047641" y="2100978"/>
            <a:ext cx="8209375" cy="3728497"/>
          </a:xfrm>
        </p:spPr>
        <p:txBody>
          <a:bodyPr anchor="t">
            <a:normAutofit/>
          </a:bodyPr>
          <a:lstStyle>
            <a:lvl1pPr>
              <a:defRPr sz="8000" b="0" i="0" u="sng">
                <a:solidFill>
                  <a:schemeClr val="bg1"/>
                </a:solidFill>
                <a:latin typeface="Futura Next Book" panose="020B0502020204020303" pitchFamily="34" charset="77"/>
              </a:defRPr>
            </a:lvl1pPr>
          </a:lstStyle>
          <a:p>
            <a:r>
              <a:rPr lang="en-GB"/>
              <a:t>click to edit master title style</a:t>
            </a:r>
            <a:endParaRPr lang="en-US"/>
          </a:p>
        </p:txBody>
      </p:sp>
      <p:sp>
        <p:nvSpPr>
          <p:cNvPr id="31" name="TextBox 30">
            <a:extLst>
              <a:ext uri="{FF2B5EF4-FFF2-40B4-BE49-F238E27FC236}">
                <a16:creationId xmlns:a16="http://schemas.microsoft.com/office/drawing/2014/main" id="{0AA5909F-BA12-6D1E-0FEB-AAE24C849621}"/>
              </a:ext>
            </a:extLst>
          </p:cNvPr>
          <p:cNvSpPr txBox="1"/>
          <p:nvPr userDrawn="1"/>
        </p:nvSpPr>
        <p:spPr>
          <a:xfrm>
            <a:off x="1008280" y="7915939"/>
            <a:ext cx="7621858" cy="276999"/>
          </a:xfrm>
          <a:prstGeom prst="rect">
            <a:avLst/>
          </a:prstGeom>
          <a:noFill/>
        </p:spPr>
        <p:txBody>
          <a:bodyPr wrap="square">
            <a:spAutoFit/>
          </a:bodyPr>
          <a:lstStyle/>
          <a:p>
            <a:pPr algn="l"/>
            <a:r>
              <a:rPr lang="en-IN" sz="1200" b="0" i="0">
                <a:solidFill>
                  <a:schemeClr val="bg1">
                    <a:lumMod val="85000"/>
                  </a:schemeClr>
                </a:solidFill>
                <a:latin typeface="Futura Next Light" panose="020B0402020204020303" pitchFamily="34" charset="77"/>
              </a:rPr>
              <a:t>boot camp . India experience studio</a:t>
            </a:r>
          </a:p>
        </p:txBody>
      </p:sp>
      <p:sp>
        <p:nvSpPr>
          <p:cNvPr id="38" name="Text Placeholder 16">
            <a:extLst>
              <a:ext uri="{FF2B5EF4-FFF2-40B4-BE49-F238E27FC236}">
                <a16:creationId xmlns:a16="http://schemas.microsoft.com/office/drawing/2014/main" id="{56B24CC2-7F33-25A1-68D1-A39205273653}"/>
              </a:ext>
            </a:extLst>
          </p:cNvPr>
          <p:cNvSpPr>
            <a:spLocks noGrp="1"/>
          </p:cNvSpPr>
          <p:nvPr>
            <p:ph type="body" sz="quarter" idx="14" hasCustomPrompt="1"/>
          </p:nvPr>
        </p:nvSpPr>
        <p:spPr>
          <a:xfrm>
            <a:off x="1047641" y="6071672"/>
            <a:ext cx="5743468" cy="288925"/>
          </a:xfrm>
        </p:spPr>
        <p:txBody>
          <a:bodyPr>
            <a:noAutofit/>
          </a:bodyPr>
          <a:lstStyle>
            <a:lvl1pPr marL="0" indent="0">
              <a:buNone/>
              <a:defRPr sz="1600" b="0" i="0">
                <a:solidFill>
                  <a:schemeClr val="bg1">
                    <a:lumMod val="75000"/>
                  </a:schemeClr>
                </a:solidFill>
                <a:latin typeface="Futura Next Light" panose="020B0402020204020303" pitchFamily="34" charset="77"/>
              </a:defRPr>
            </a:lvl1pPr>
            <a:lvl2pPr marL="571409" indent="0">
              <a:buNone/>
              <a:defRPr sz="1800"/>
            </a:lvl2pPr>
            <a:lvl3pPr marL="1142817" indent="0">
              <a:buNone/>
              <a:defRPr sz="1800"/>
            </a:lvl3pPr>
            <a:lvl4pPr marL="1714226" indent="0">
              <a:buNone/>
              <a:defRPr sz="1800"/>
            </a:lvl4pPr>
            <a:lvl5pPr marL="2285635" indent="0">
              <a:buNone/>
              <a:defRPr sz="1800"/>
            </a:lvl5pPr>
          </a:lstStyle>
          <a:p>
            <a:pPr lvl="0"/>
            <a:r>
              <a:rPr lang="en-GB"/>
              <a:t>duration : 45 mins</a:t>
            </a:r>
          </a:p>
        </p:txBody>
      </p:sp>
      <p:sp>
        <p:nvSpPr>
          <p:cNvPr id="39" name="Text Placeholder 16">
            <a:extLst>
              <a:ext uri="{FF2B5EF4-FFF2-40B4-BE49-F238E27FC236}">
                <a16:creationId xmlns:a16="http://schemas.microsoft.com/office/drawing/2014/main" id="{2F2CCE47-1376-2799-7C2B-8779C82E64FD}"/>
              </a:ext>
            </a:extLst>
          </p:cNvPr>
          <p:cNvSpPr>
            <a:spLocks noGrp="1"/>
          </p:cNvSpPr>
          <p:nvPr>
            <p:ph type="body" sz="quarter" idx="15" hasCustomPrompt="1"/>
          </p:nvPr>
        </p:nvSpPr>
        <p:spPr>
          <a:xfrm>
            <a:off x="1047641" y="6436190"/>
            <a:ext cx="5743468" cy="276999"/>
          </a:xfrm>
        </p:spPr>
        <p:txBody>
          <a:bodyPr>
            <a:noAutofit/>
          </a:bodyPr>
          <a:lstStyle>
            <a:lvl1pPr marL="0" indent="0">
              <a:buNone/>
              <a:defRPr sz="1600" b="0" i="0">
                <a:solidFill>
                  <a:schemeClr val="bg1">
                    <a:lumMod val="75000"/>
                  </a:schemeClr>
                </a:solidFill>
                <a:latin typeface="Futura Next Light" panose="020B0402020204020303" pitchFamily="34" charset="77"/>
              </a:defRPr>
            </a:lvl1pPr>
            <a:lvl2pPr marL="571409" indent="0">
              <a:buNone/>
              <a:defRPr sz="1800"/>
            </a:lvl2pPr>
            <a:lvl3pPr marL="1142817" indent="0">
              <a:buNone/>
              <a:defRPr sz="1800"/>
            </a:lvl3pPr>
            <a:lvl4pPr marL="1714226" indent="0">
              <a:buNone/>
              <a:defRPr sz="1800"/>
            </a:lvl4pPr>
            <a:lvl5pPr marL="2285635" indent="0">
              <a:buNone/>
              <a:defRPr sz="1800"/>
            </a:lvl5pPr>
          </a:lstStyle>
          <a:p>
            <a:pPr lvl="0"/>
            <a:r>
              <a:rPr lang="en-GB"/>
              <a:t>session by: Chetan </a:t>
            </a:r>
            <a:r>
              <a:rPr lang="en-GB" err="1"/>
              <a:t>syal</a:t>
            </a:r>
            <a:r>
              <a:rPr lang="en-GB"/>
              <a:t>, Dhiraj more</a:t>
            </a:r>
          </a:p>
        </p:txBody>
      </p:sp>
    </p:spTree>
    <p:extLst>
      <p:ext uri="{BB962C8B-B14F-4D97-AF65-F5344CB8AC3E}">
        <p14:creationId xmlns:p14="http://schemas.microsoft.com/office/powerpoint/2010/main" val="23665208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pic>
        <p:nvPicPr>
          <p:cNvPr id="14" name="Picture 13" descr="Background pattern&#10;&#10;Description automatically generated">
            <a:extLst>
              <a:ext uri="{FF2B5EF4-FFF2-40B4-BE49-F238E27FC236}">
                <a16:creationId xmlns:a16="http://schemas.microsoft.com/office/drawing/2014/main" id="{F73CDE49-CA03-5E9C-CC2E-9EB6E6FC0039}"/>
              </a:ext>
            </a:extLst>
          </p:cNvPr>
          <p:cNvPicPr>
            <a:picLocks noChangeAspect="1"/>
          </p:cNvPicPr>
          <p:nvPr userDrawn="1"/>
        </p:nvPicPr>
        <p:blipFill>
          <a:blip r:embed="rId2">
            <a:alphaModFix amt="6000"/>
          </a:blip>
          <a:stretch>
            <a:fillRect/>
          </a:stretch>
        </p:blipFill>
        <p:spPr>
          <a:xfrm>
            <a:off x="4076" y="0"/>
            <a:ext cx="15238413" cy="8563736"/>
          </a:xfrm>
          <a:prstGeom prst="rect">
            <a:avLst/>
          </a:prstGeom>
        </p:spPr>
      </p:pic>
      <p:pic>
        <p:nvPicPr>
          <p:cNvPr id="11" name="Picture 10" descr="Background pattern&#10;&#10;Description automatically generated">
            <a:extLst>
              <a:ext uri="{FF2B5EF4-FFF2-40B4-BE49-F238E27FC236}">
                <a16:creationId xmlns:a16="http://schemas.microsoft.com/office/drawing/2014/main" id="{0A5F7465-88CD-0202-E515-B3DC28B66F15}"/>
              </a:ext>
            </a:extLst>
          </p:cNvPr>
          <p:cNvPicPr>
            <a:picLocks noChangeAspect="1"/>
          </p:cNvPicPr>
          <p:nvPr userDrawn="1"/>
        </p:nvPicPr>
        <p:blipFill>
          <a:blip r:embed="rId2">
            <a:alphaModFix amt="6000"/>
          </a:blip>
          <a:stretch>
            <a:fillRect/>
          </a:stretch>
        </p:blipFill>
        <p:spPr>
          <a:xfrm>
            <a:off x="-1" y="7177"/>
            <a:ext cx="15238413" cy="8563736"/>
          </a:xfrm>
          <a:prstGeom prst="rect">
            <a:avLst/>
          </a:prstGeom>
        </p:spPr>
      </p:pic>
      <p:sp>
        <p:nvSpPr>
          <p:cNvPr id="2" name="Title 1"/>
          <p:cNvSpPr>
            <a:spLocks noGrp="1"/>
          </p:cNvSpPr>
          <p:nvPr>
            <p:ph type="title" hasCustomPrompt="1"/>
          </p:nvPr>
        </p:nvSpPr>
        <p:spPr>
          <a:xfrm>
            <a:off x="1047641" y="1047964"/>
            <a:ext cx="13266422" cy="1065005"/>
          </a:xfrm>
        </p:spPr>
        <p:txBody>
          <a:bodyPr anchor="t">
            <a:normAutofit/>
          </a:bodyPr>
          <a:lstStyle>
            <a:lvl1pPr>
              <a:defRPr sz="3200" b="0" i="0" u="sng">
                <a:latin typeface="Futura Next Book" panose="020B0502020204020303" pitchFamily="34" charset="77"/>
              </a:defRPr>
            </a:lvl1pPr>
          </a:lstStyle>
          <a:p>
            <a:r>
              <a:rPr lang="en-GB"/>
              <a:t>click to edit master title style</a:t>
            </a:r>
            <a:endParaRPr lang="en-US"/>
          </a:p>
        </p:txBody>
      </p:sp>
      <p:sp>
        <p:nvSpPr>
          <p:cNvPr id="3" name="Content Placeholder 2"/>
          <p:cNvSpPr>
            <a:spLocks noGrp="1"/>
          </p:cNvSpPr>
          <p:nvPr>
            <p:ph sz="half" idx="1"/>
          </p:nvPr>
        </p:nvSpPr>
        <p:spPr>
          <a:xfrm>
            <a:off x="1047641" y="2281609"/>
            <a:ext cx="6476326" cy="5438166"/>
          </a:xfrm>
        </p:spPr>
        <p:txBody>
          <a:bodyPr>
            <a:normAutofit/>
          </a:bodyPr>
          <a:lstStyle>
            <a:lvl1pPr>
              <a:defRPr sz="1600" b="0" i="0">
                <a:latin typeface="Futura Next Book" panose="020B0502020204020303" pitchFamily="34" charset="77"/>
              </a:defRPr>
            </a:lvl1pPr>
            <a:lvl2pPr>
              <a:defRPr sz="1400" b="0" i="0">
                <a:latin typeface="Futura Next Book" panose="020B0502020204020303" pitchFamily="34" charset="77"/>
              </a:defRPr>
            </a:lvl2pPr>
            <a:lvl3pPr>
              <a:defRPr sz="1200" b="0" i="0">
                <a:latin typeface="Futura Next Book" panose="020B0502020204020303" pitchFamily="34" charset="77"/>
              </a:defRPr>
            </a:lvl3pPr>
            <a:lvl4pPr>
              <a:defRPr sz="1200" b="0" i="0">
                <a:latin typeface="Futura Next Book" panose="020B0502020204020303" pitchFamily="34" charset="77"/>
              </a:defRPr>
            </a:lvl4pPr>
            <a:lvl5pPr>
              <a:defRPr sz="1200" b="0" i="0">
                <a:latin typeface="Futura Next Book" panose="020B0502020204020303" pitchFamily="34" charset="77"/>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Slide Number Placeholder 6"/>
          <p:cNvSpPr>
            <a:spLocks noGrp="1"/>
          </p:cNvSpPr>
          <p:nvPr>
            <p:ph type="sldNum" sz="quarter" idx="12"/>
          </p:nvPr>
        </p:nvSpPr>
        <p:spPr>
          <a:xfrm>
            <a:off x="11471045" y="7886430"/>
            <a:ext cx="3428643" cy="456322"/>
          </a:xfrm>
        </p:spPr>
        <p:txBody>
          <a:bodyPr/>
          <a:lstStyle>
            <a:lvl1pPr>
              <a:defRPr sz="1200" b="0" i="0">
                <a:solidFill>
                  <a:schemeClr val="tx1">
                    <a:lumMod val="85000"/>
                    <a:lumOff val="15000"/>
                  </a:schemeClr>
                </a:solidFill>
                <a:latin typeface="Futura Next Light" panose="020B0402020204020303" pitchFamily="34" charset="77"/>
              </a:defRPr>
            </a:lvl1pPr>
          </a:lstStyle>
          <a:p>
            <a:fld id="{51DC41D6-638F-0445-836B-B263E0D58B4B}" type="slidenum">
              <a:rPr lang="en-US" smtClean="0"/>
              <a:pPr/>
              <a:t>‹#›</a:t>
            </a:fld>
            <a:endParaRPr lang="en-US"/>
          </a:p>
        </p:txBody>
      </p:sp>
      <p:sp>
        <p:nvSpPr>
          <p:cNvPr id="8" name="Rectangle 7">
            <a:extLst>
              <a:ext uri="{FF2B5EF4-FFF2-40B4-BE49-F238E27FC236}">
                <a16:creationId xmlns:a16="http://schemas.microsoft.com/office/drawing/2014/main" id="{11533707-37B2-CB5C-C219-B928A1723660}"/>
              </a:ext>
            </a:extLst>
          </p:cNvPr>
          <p:cNvSpPr/>
          <p:nvPr userDrawn="1"/>
        </p:nvSpPr>
        <p:spPr>
          <a:xfrm>
            <a:off x="0" y="0"/>
            <a:ext cx="246580" cy="8570913"/>
          </a:xfrm>
          <a:prstGeom prst="rect">
            <a:avLst/>
          </a:prstGeom>
          <a:solidFill>
            <a:srgbClr val="FF7B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2">
            <a:extLst>
              <a:ext uri="{FF2B5EF4-FFF2-40B4-BE49-F238E27FC236}">
                <a16:creationId xmlns:a16="http://schemas.microsoft.com/office/drawing/2014/main" id="{140E5AFE-8E1A-524D-399D-CBDF31DAFD7A}"/>
              </a:ext>
            </a:extLst>
          </p:cNvPr>
          <p:cNvSpPr>
            <a:spLocks noGrp="1"/>
          </p:cNvSpPr>
          <p:nvPr>
            <p:ph sz="half" idx="13"/>
          </p:nvPr>
        </p:nvSpPr>
        <p:spPr>
          <a:xfrm>
            <a:off x="7837737" y="2281609"/>
            <a:ext cx="6476326" cy="5438166"/>
          </a:xfrm>
        </p:spPr>
        <p:txBody>
          <a:bodyPr>
            <a:normAutofit/>
          </a:bodyPr>
          <a:lstStyle>
            <a:lvl1pPr>
              <a:defRPr sz="1600" b="0" i="0">
                <a:latin typeface="Futura Next Book" panose="020B0502020204020303" pitchFamily="34" charset="77"/>
              </a:defRPr>
            </a:lvl1pPr>
            <a:lvl2pPr>
              <a:defRPr sz="1400" b="0" i="0">
                <a:latin typeface="Futura Next Book" panose="020B0502020204020303" pitchFamily="34" charset="77"/>
              </a:defRPr>
            </a:lvl2pPr>
            <a:lvl3pPr>
              <a:defRPr sz="1200" b="0" i="0">
                <a:latin typeface="Futura Next Book" panose="020B0502020204020303" pitchFamily="34" charset="77"/>
              </a:defRPr>
            </a:lvl3pPr>
            <a:lvl4pPr>
              <a:defRPr sz="1200" b="0" i="0">
                <a:latin typeface="Futura Next Book" panose="020B0502020204020303" pitchFamily="34" charset="77"/>
              </a:defRPr>
            </a:lvl4pPr>
            <a:lvl5pPr>
              <a:defRPr sz="1200" b="0" i="0">
                <a:latin typeface="Futura Next Book" panose="020B0502020204020303" pitchFamily="34" charset="77"/>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5" name="Text Placeholder 16">
            <a:extLst>
              <a:ext uri="{FF2B5EF4-FFF2-40B4-BE49-F238E27FC236}">
                <a16:creationId xmlns:a16="http://schemas.microsoft.com/office/drawing/2014/main" id="{D03368E4-5E28-5A54-61CB-863B7ABC5515}"/>
              </a:ext>
            </a:extLst>
          </p:cNvPr>
          <p:cNvSpPr>
            <a:spLocks noGrp="1"/>
          </p:cNvSpPr>
          <p:nvPr>
            <p:ph type="body" sz="quarter" idx="14" hasCustomPrompt="1"/>
          </p:nvPr>
        </p:nvSpPr>
        <p:spPr>
          <a:xfrm>
            <a:off x="1047639" y="435591"/>
            <a:ext cx="5743468" cy="288925"/>
          </a:xfrm>
        </p:spPr>
        <p:txBody>
          <a:bodyPr>
            <a:noAutofit/>
          </a:bodyPr>
          <a:lstStyle>
            <a:lvl1pPr marL="0" indent="0">
              <a:buNone/>
              <a:defRPr sz="1800" b="0" i="0">
                <a:latin typeface="Futura Next Book" panose="020B0502020204020303" pitchFamily="34" charset="77"/>
              </a:defRPr>
            </a:lvl1pPr>
            <a:lvl2pPr marL="571409" indent="0">
              <a:buNone/>
              <a:defRPr sz="1800"/>
            </a:lvl2pPr>
            <a:lvl3pPr marL="1142817" indent="0">
              <a:buNone/>
              <a:defRPr sz="1800"/>
            </a:lvl3pPr>
            <a:lvl4pPr marL="1714226" indent="0">
              <a:buNone/>
              <a:defRPr sz="1800"/>
            </a:lvl4pPr>
            <a:lvl5pPr marL="2285635" indent="0">
              <a:buNone/>
              <a:defRPr sz="1800"/>
            </a:lvl5pPr>
          </a:lstStyle>
          <a:p>
            <a:pPr lvl="0"/>
            <a:r>
              <a:rPr lang="en-GB"/>
              <a:t>course title goes ere</a:t>
            </a:r>
          </a:p>
        </p:txBody>
      </p:sp>
    </p:spTree>
    <p:extLst>
      <p:ext uri="{BB962C8B-B14F-4D97-AF65-F5344CB8AC3E}">
        <p14:creationId xmlns:p14="http://schemas.microsoft.com/office/powerpoint/2010/main" val="41009950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pic>
        <p:nvPicPr>
          <p:cNvPr id="7" name="Picture 6" descr="Background pattern&#10;&#10;Description automatically generated">
            <a:extLst>
              <a:ext uri="{FF2B5EF4-FFF2-40B4-BE49-F238E27FC236}">
                <a16:creationId xmlns:a16="http://schemas.microsoft.com/office/drawing/2014/main" id="{8B5409AF-39AF-232F-4C9D-882A53DFE384}"/>
              </a:ext>
            </a:extLst>
          </p:cNvPr>
          <p:cNvPicPr>
            <a:picLocks noChangeAspect="1"/>
          </p:cNvPicPr>
          <p:nvPr userDrawn="1"/>
        </p:nvPicPr>
        <p:blipFill>
          <a:blip r:embed="rId2">
            <a:alphaModFix amt="6000"/>
          </a:blip>
          <a:stretch>
            <a:fillRect/>
          </a:stretch>
        </p:blipFill>
        <p:spPr>
          <a:xfrm>
            <a:off x="4076" y="0"/>
            <a:ext cx="15238413" cy="8563736"/>
          </a:xfrm>
          <a:prstGeom prst="rect">
            <a:avLst/>
          </a:prstGeom>
        </p:spPr>
      </p:pic>
      <p:sp>
        <p:nvSpPr>
          <p:cNvPr id="2" name="Title 1"/>
          <p:cNvSpPr>
            <a:spLocks noGrp="1"/>
          </p:cNvSpPr>
          <p:nvPr>
            <p:ph type="title" hasCustomPrompt="1"/>
          </p:nvPr>
        </p:nvSpPr>
        <p:spPr>
          <a:xfrm>
            <a:off x="1047638" y="945224"/>
            <a:ext cx="13143131" cy="1006866"/>
          </a:xfrm>
        </p:spPr>
        <p:txBody>
          <a:bodyPr>
            <a:normAutofit/>
          </a:bodyPr>
          <a:lstStyle>
            <a:lvl1pPr>
              <a:defRPr sz="3600" b="0" i="0" u="sng">
                <a:latin typeface="Futura Next Book" panose="020B0502020204020303" pitchFamily="34" charset="77"/>
              </a:defRPr>
            </a:lvl1pPr>
          </a:lstStyle>
          <a:p>
            <a:r>
              <a:rPr lang="en-GB"/>
              <a:t>course module </a:t>
            </a:r>
            <a:r>
              <a:rPr lang="en-GB" err="1"/>
              <a:t>tite</a:t>
            </a:r>
            <a:endParaRPr lang="en-US"/>
          </a:p>
        </p:txBody>
      </p:sp>
      <p:sp>
        <p:nvSpPr>
          <p:cNvPr id="3" name="Content Placeholder 2"/>
          <p:cNvSpPr>
            <a:spLocks noGrp="1"/>
          </p:cNvSpPr>
          <p:nvPr>
            <p:ph idx="1"/>
          </p:nvPr>
        </p:nvSpPr>
        <p:spPr>
          <a:xfrm>
            <a:off x="1047638" y="2095929"/>
            <a:ext cx="13143131" cy="5272906"/>
          </a:xfrm>
        </p:spPr>
        <p:txBody>
          <a:bodyPr>
            <a:normAutofit/>
          </a:bodyPr>
          <a:lstStyle>
            <a:lvl1pPr>
              <a:defRPr sz="1800" b="0" i="0">
                <a:latin typeface="Futura Next Book" panose="020B0502020204020303" pitchFamily="34" charset="77"/>
              </a:defRPr>
            </a:lvl1pPr>
            <a:lvl2pPr>
              <a:defRPr sz="1600" b="0" i="0">
                <a:latin typeface="Futura Next Book" panose="020B0502020204020303" pitchFamily="34" charset="77"/>
              </a:defRPr>
            </a:lvl2pPr>
            <a:lvl3pPr>
              <a:defRPr sz="1400" b="0" i="0">
                <a:latin typeface="Futura Next Book" panose="020B0502020204020303" pitchFamily="34" charset="77"/>
              </a:defRPr>
            </a:lvl3pPr>
            <a:lvl4pPr>
              <a:defRPr sz="1200" b="0" i="0">
                <a:latin typeface="Futura Next Book" panose="020B0502020204020303" pitchFamily="34" charset="77"/>
              </a:defRPr>
            </a:lvl4pPr>
            <a:lvl5pPr>
              <a:defRPr sz="1200" b="0" i="0">
                <a:latin typeface="Futura Next Book" panose="020B0502020204020303" pitchFamily="34" charset="77"/>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Slide Number Placeholder 5"/>
          <p:cNvSpPr>
            <a:spLocks noGrp="1"/>
          </p:cNvSpPr>
          <p:nvPr>
            <p:ph type="sldNum" sz="quarter" idx="12"/>
          </p:nvPr>
        </p:nvSpPr>
        <p:spPr>
          <a:xfrm>
            <a:off x="11460772" y="7888415"/>
            <a:ext cx="3428643" cy="460294"/>
          </a:xfrm>
        </p:spPr>
        <p:txBody>
          <a:bodyPr/>
          <a:lstStyle/>
          <a:p>
            <a:fld id="{51DC41D6-638F-0445-836B-B263E0D58B4B}" type="slidenum">
              <a:rPr lang="en-US" smtClean="0"/>
              <a:t>‹#›</a:t>
            </a:fld>
            <a:endParaRPr lang="en-US"/>
          </a:p>
        </p:txBody>
      </p:sp>
      <p:sp>
        <p:nvSpPr>
          <p:cNvPr id="8" name="Rectangle 7">
            <a:extLst>
              <a:ext uri="{FF2B5EF4-FFF2-40B4-BE49-F238E27FC236}">
                <a16:creationId xmlns:a16="http://schemas.microsoft.com/office/drawing/2014/main" id="{BA7C1BB6-788C-8ED3-FDA3-FCD2349B9F1F}"/>
              </a:ext>
            </a:extLst>
          </p:cNvPr>
          <p:cNvSpPr/>
          <p:nvPr userDrawn="1"/>
        </p:nvSpPr>
        <p:spPr>
          <a:xfrm>
            <a:off x="0" y="0"/>
            <a:ext cx="246580" cy="8570913"/>
          </a:xfrm>
          <a:prstGeom prst="rect">
            <a:avLst/>
          </a:prstGeom>
          <a:solidFill>
            <a:srgbClr val="FF7B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 Placeholder 16">
            <a:extLst>
              <a:ext uri="{FF2B5EF4-FFF2-40B4-BE49-F238E27FC236}">
                <a16:creationId xmlns:a16="http://schemas.microsoft.com/office/drawing/2014/main" id="{458A2B94-0213-22A2-F75E-776F45D7641B}"/>
              </a:ext>
            </a:extLst>
          </p:cNvPr>
          <p:cNvSpPr>
            <a:spLocks noGrp="1"/>
          </p:cNvSpPr>
          <p:nvPr>
            <p:ph type="body" sz="quarter" idx="13" hasCustomPrompt="1"/>
          </p:nvPr>
        </p:nvSpPr>
        <p:spPr>
          <a:xfrm>
            <a:off x="1047639" y="435591"/>
            <a:ext cx="5743468" cy="288925"/>
          </a:xfrm>
        </p:spPr>
        <p:txBody>
          <a:bodyPr>
            <a:noAutofit/>
          </a:bodyPr>
          <a:lstStyle>
            <a:lvl1pPr marL="0" indent="0">
              <a:buNone/>
              <a:defRPr sz="1800" b="0" i="0">
                <a:latin typeface="Futura Next Book" panose="020B0502020204020303" pitchFamily="34" charset="77"/>
              </a:defRPr>
            </a:lvl1pPr>
            <a:lvl2pPr marL="571409" indent="0">
              <a:buNone/>
              <a:defRPr sz="1800"/>
            </a:lvl2pPr>
            <a:lvl3pPr marL="1142817" indent="0">
              <a:buNone/>
              <a:defRPr sz="1800"/>
            </a:lvl3pPr>
            <a:lvl4pPr marL="1714226" indent="0">
              <a:buNone/>
              <a:defRPr sz="1800"/>
            </a:lvl4pPr>
            <a:lvl5pPr marL="2285635" indent="0">
              <a:buNone/>
              <a:defRPr sz="1800"/>
            </a:lvl5pPr>
          </a:lstStyle>
          <a:p>
            <a:pPr lvl="0"/>
            <a:r>
              <a:rPr lang="en-GB"/>
              <a:t>course title goes ere</a:t>
            </a:r>
          </a:p>
        </p:txBody>
      </p:sp>
      <p:sp>
        <p:nvSpPr>
          <p:cNvPr id="20" name="TextBox 19">
            <a:extLst>
              <a:ext uri="{FF2B5EF4-FFF2-40B4-BE49-F238E27FC236}">
                <a16:creationId xmlns:a16="http://schemas.microsoft.com/office/drawing/2014/main" id="{5FEC45EC-1914-4F42-86BB-68892BEC7F3F}"/>
              </a:ext>
            </a:extLst>
          </p:cNvPr>
          <p:cNvSpPr txBox="1"/>
          <p:nvPr userDrawn="1"/>
        </p:nvSpPr>
        <p:spPr>
          <a:xfrm>
            <a:off x="946634" y="7980062"/>
            <a:ext cx="7621858" cy="276999"/>
          </a:xfrm>
          <a:prstGeom prst="rect">
            <a:avLst/>
          </a:prstGeom>
          <a:noFill/>
        </p:spPr>
        <p:txBody>
          <a:bodyPr wrap="square">
            <a:spAutoFit/>
          </a:bodyPr>
          <a:lstStyle/>
          <a:p>
            <a:pPr algn="l"/>
            <a:r>
              <a:rPr lang="en-IN" sz="1200" b="0" i="0">
                <a:solidFill>
                  <a:schemeClr val="tx1">
                    <a:lumMod val="85000"/>
                    <a:lumOff val="15000"/>
                  </a:schemeClr>
                </a:solidFill>
                <a:latin typeface="Futura Next Light" panose="020B0402020204020303" pitchFamily="34" charset="77"/>
              </a:rPr>
              <a:t>boot camp . India experience studio</a:t>
            </a:r>
          </a:p>
        </p:txBody>
      </p:sp>
    </p:spTree>
    <p:extLst>
      <p:ext uri="{BB962C8B-B14F-4D97-AF65-F5344CB8AC3E}">
        <p14:creationId xmlns:p14="http://schemas.microsoft.com/office/powerpoint/2010/main" val="16137090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pic>
        <p:nvPicPr>
          <p:cNvPr id="7" name="Picture 6" descr="Background pattern&#10;&#10;Description automatically generated">
            <a:extLst>
              <a:ext uri="{FF2B5EF4-FFF2-40B4-BE49-F238E27FC236}">
                <a16:creationId xmlns:a16="http://schemas.microsoft.com/office/drawing/2014/main" id="{8B5409AF-39AF-232F-4C9D-882A53DFE384}"/>
              </a:ext>
            </a:extLst>
          </p:cNvPr>
          <p:cNvPicPr>
            <a:picLocks noChangeAspect="1"/>
          </p:cNvPicPr>
          <p:nvPr userDrawn="1"/>
        </p:nvPicPr>
        <p:blipFill>
          <a:blip r:embed="rId2">
            <a:alphaModFix amt="6000"/>
          </a:blip>
          <a:stretch>
            <a:fillRect/>
          </a:stretch>
        </p:blipFill>
        <p:spPr>
          <a:xfrm>
            <a:off x="4076" y="0"/>
            <a:ext cx="15238413" cy="8563736"/>
          </a:xfrm>
          <a:prstGeom prst="rect">
            <a:avLst/>
          </a:prstGeom>
        </p:spPr>
      </p:pic>
      <p:sp>
        <p:nvSpPr>
          <p:cNvPr id="2" name="Title 1"/>
          <p:cNvSpPr>
            <a:spLocks noGrp="1"/>
          </p:cNvSpPr>
          <p:nvPr>
            <p:ph type="title" hasCustomPrompt="1"/>
          </p:nvPr>
        </p:nvSpPr>
        <p:spPr>
          <a:xfrm>
            <a:off x="1047638" y="945224"/>
            <a:ext cx="13143131" cy="1006866"/>
          </a:xfrm>
        </p:spPr>
        <p:txBody>
          <a:bodyPr>
            <a:normAutofit/>
          </a:bodyPr>
          <a:lstStyle>
            <a:lvl1pPr>
              <a:defRPr sz="3600" b="0" i="0" u="sng">
                <a:latin typeface="Futura Next Book" panose="020B0502020204020303" pitchFamily="34" charset="77"/>
              </a:defRPr>
            </a:lvl1pPr>
          </a:lstStyle>
          <a:p>
            <a:r>
              <a:rPr lang="en-GB"/>
              <a:t>course module </a:t>
            </a:r>
            <a:r>
              <a:rPr lang="en-GB" err="1"/>
              <a:t>tite</a:t>
            </a:r>
            <a:endParaRPr lang="en-US"/>
          </a:p>
        </p:txBody>
      </p:sp>
      <p:sp>
        <p:nvSpPr>
          <p:cNvPr id="3" name="Content Placeholder 2"/>
          <p:cNvSpPr>
            <a:spLocks noGrp="1"/>
          </p:cNvSpPr>
          <p:nvPr>
            <p:ph idx="1"/>
          </p:nvPr>
        </p:nvSpPr>
        <p:spPr>
          <a:xfrm>
            <a:off x="1047638" y="2258695"/>
            <a:ext cx="7356623" cy="5110139"/>
          </a:xfrm>
        </p:spPr>
        <p:txBody>
          <a:bodyPr>
            <a:normAutofit/>
          </a:bodyPr>
          <a:lstStyle>
            <a:lvl1pPr>
              <a:defRPr sz="1800" b="0" i="0">
                <a:latin typeface="Futura Next Book" panose="020B0502020204020303" pitchFamily="34" charset="77"/>
              </a:defRPr>
            </a:lvl1pPr>
            <a:lvl2pPr>
              <a:defRPr sz="1600" b="0" i="0">
                <a:latin typeface="Futura Next Book" panose="020B0502020204020303" pitchFamily="34" charset="77"/>
              </a:defRPr>
            </a:lvl2pPr>
            <a:lvl3pPr>
              <a:defRPr sz="1400" b="0" i="0">
                <a:latin typeface="Futura Next Book" panose="020B0502020204020303" pitchFamily="34" charset="77"/>
              </a:defRPr>
            </a:lvl3pPr>
            <a:lvl4pPr>
              <a:defRPr sz="1200" b="0" i="0">
                <a:latin typeface="Futura Next Book" panose="020B0502020204020303" pitchFamily="34" charset="77"/>
              </a:defRPr>
            </a:lvl4pPr>
            <a:lvl5pPr>
              <a:defRPr sz="1200" b="0" i="0">
                <a:latin typeface="Futura Next Book" panose="020B0502020204020303" pitchFamily="34" charset="77"/>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Slide Number Placeholder 5"/>
          <p:cNvSpPr>
            <a:spLocks noGrp="1"/>
          </p:cNvSpPr>
          <p:nvPr>
            <p:ph type="sldNum" sz="quarter" idx="12"/>
          </p:nvPr>
        </p:nvSpPr>
        <p:spPr>
          <a:xfrm>
            <a:off x="11460772" y="7888415"/>
            <a:ext cx="3428643" cy="460294"/>
          </a:xfrm>
        </p:spPr>
        <p:txBody>
          <a:bodyPr/>
          <a:lstStyle/>
          <a:p>
            <a:fld id="{51DC41D6-638F-0445-836B-B263E0D58B4B}" type="slidenum">
              <a:rPr lang="en-US" smtClean="0"/>
              <a:t>‹#›</a:t>
            </a:fld>
            <a:endParaRPr lang="en-US"/>
          </a:p>
        </p:txBody>
      </p:sp>
      <p:sp>
        <p:nvSpPr>
          <p:cNvPr id="8" name="Rectangle 7">
            <a:extLst>
              <a:ext uri="{FF2B5EF4-FFF2-40B4-BE49-F238E27FC236}">
                <a16:creationId xmlns:a16="http://schemas.microsoft.com/office/drawing/2014/main" id="{BA7C1BB6-788C-8ED3-FDA3-FCD2349B9F1F}"/>
              </a:ext>
            </a:extLst>
          </p:cNvPr>
          <p:cNvSpPr/>
          <p:nvPr userDrawn="1"/>
        </p:nvSpPr>
        <p:spPr>
          <a:xfrm>
            <a:off x="0" y="0"/>
            <a:ext cx="246580" cy="8570913"/>
          </a:xfrm>
          <a:prstGeom prst="rect">
            <a:avLst/>
          </a:prstGeom>
          <a:solidFill>
            <a:srgbClr val="FF7B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 Placeholder 16">
            <a:extLst>
              <a:ext uri="{FF2B5EF4-FFF2-40B4-BE49-F238E27FC236}">
                <a16:creationId xmlns:a16="http://schemas.microsoft.com/office/drawing/2014/main" id="{458A2B94-0213-22A2-F75E-776F45D7641B}"/>
              </a:ext>
            </a:extLst>
          </p:cNvPr>
          <p:cNvSpPr>
            <a:spLocks noGrp="1"/>
          </p:cNvSpPr>
          <p:nvPr>
            <p:ph type="body" sz="quarter" idx="13" hasCustomPrompt="1"/>
          </p:nvPr>
        </p:nvSpPr>
        <p:spPr>
          <a:xfrm>
            <a:off x="1047639" y="435591"/>
            <a:ext cx="5743468" cy="288925"/>
          </a:xfrm>
        </p:spPr>
        <p:txBody>
          <a:bodyPr>
            <a:noAutofit/>
          </a:bodyPr>
          <a:lstStyle>
            <a:lvl1pPr marL="0" indent="0">
              <a:buNone/>
              <a:defRPr sz="1800" b="0" i="0">
                <a:latin typeface="Futura Next Book" panose="020B0502020204020303" pitchFamily="34" charset="77"/>
              </a:defRPr>
            </a:lvl1pPr>
            <a:lvl2pPr marL="571409" indent="0">
              <a:buNone/>
              <a:defRPr sz="1800"/>
            </a:lvl2pPr>
            <a:lvl3pPr marL="1142817" indent="0">
              <a:buNone/>
              <a:defRPr sz="1800"/>
            </a:lvl3pPr>
            <a:lvl4pPr marL="1714226" indent="0">
              <a:buNone/>
              <a:defRPr sz="1800"/>
            </a:lvl4pPr>
            <a:lvl5pPr marL="2285635" indent="0">
              <a:buNone/>
              <a:defRPr sz="1800"/>
            </a:lvl5pPr>
          </a:lstStyle>
          <a:p>
            <a:pPr lvl="0"/>
            <a:r>
              <a:rPr lang="en-GB"/>
              <a:t>Course title goes ere</a:t>
            </a:r>
          </a:p>
        </p:txBody>
      </p:sp>
      <p:sp>
        <p:nvSpPr>
          <p:cNvPr id="10" name="Picture Placeholder 9">
            <a:extLst>
              <a:ext uri="{FF2B5EF4-FFF2-40B4-BE49-F238E27FC236}">
                <a16:creationId xmlns:a16="http://schemas.microsoft.com/office/drawing/2014/main" id="{FF16B62E-3195-20B2-7204-E02D51EF869C}"/>
              </a:ext>
            </a:extLst>
          </p:cNvPr>
          <p:cNvSpPr>
            <a:spLocks noGrp="1"/>
          </p:cNvSpPr>
          <p:nvPr>
            <p:ph type="pic" sz="quarter" idx="14"/>
          </p:nvPr>
        </p:nvSpPr>
        <p:spPr>
          <a:xfrm>
            <a:off x="8689757" y="2273536"/>
            <a:ext cx="5774076" cy="5110139"/>
          </a:xfrm>
        </p:spPr>
        <p:txBody>
          <a:bodyPr/>
          <a:lstStyle>
            <a:lvl1pPr marL="0" indent="0">
              <a:buNone/>
              <a:defRPr/>
            </a:lvl1pPr>
          </a:lstStyle>
          <a:p>
            <a:endParaRPr lang="en-US"/>
          </a:p>
        </p:txBody>
      </p:sp>
      <p:sp>
        <p:nvSpPr>
          <p:cNvPr id="11" name="TextBox 10">
            <a:extLst>
              <a:ext uri="{FF2B5EF4-FFF2-40B4-BE49-F238E27FC236}">
                <a16:creationId xmlns:a16="http://schemas.microsoft.com/office/drawing/2014/main" id="{0BA592A5-8BA7-DAC2-01B2-AB97F3A35C87}"/>
              </a:ext>
            </a:extLst>
          </p:cNvPr>
          <p:cNvSpPr txBox="1"/>
          <p:nvPr userDrawn="1"/>
        </p:nvSpPr>
        <p:spPr>
          <a:xfrm>
            <a:off x="946634" y="7980062"/>
            <a:ext cx="7621858" cy="276999"/>
          </a:xfrm>
          <a:prstGeom prst="rect">
            <a:avLst/>
          </a:prstGeom>
          <a:noFill/>
        </p:spPr>
        <p:txBody>
          <a:bodyPr wrap="square">
            <a:spAutoFit/>
          </a:bodyPr>
          <a:lstStyle/>
          <a:p>
            <a:pPr algn="l"/>
            <a:r>
              <a:rPr lang="en-IN" sz="1200" b="0" i="0">
                <a:solidFill>
                  <a:schemeClr val="tx1">
                    <a:lumMod val="85000"/>
                    <a:lumOff val="15000"/>
                  </a:schemeClr>
                </a:solidFill>
                <a:latin typeface="Futura Next Light" panose="020B0402020204020303" pitchFamily="34" charset="77"/>
              </a:rPr>
              <a:t>boot camp . India experience studio</a:t>
            </a:r>
          </a:p>
        </p:txBody>
      </p:sp>
    </p:spTree>
    <p:extLst>
      <p:ext uri="{BB962C8B-B14F-4D97-AF65-F5344CB8AC3E}">
        <p14:creationId xmlns:p14="http://schemas.microsoft.com/office/powerpoint/2010/main" val="27546324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pic>
        <p:nvPicPr>
          <p:cNvPr id="7" name="Picture 6" descr="Background pattern&#10;&#10;Description automatically generated">
            <a:extLst>
              <a:ext uri="{FF2B5EF4-FFF2-40B4-BE49-F238E27FC236}">
                <a16:creationId xmlns:a16="http://schemas.microsoft.com/office/drawing/2014/main" id="{8B5409AF-39AF-232F-4C9D-882A53DFE384}"/>
              </a:ext>
            </a:extLst>
          </p:cNvPr>
          <p:cNvPicPr>
            <a:picLocks noChangeAspect="1"/>
          </p:cNvPicPr>
          <p:nvPr userDrawn="1"/>
        </p:nvPicPr>
        <p:blipFill>
          <a:blip r:embed="rId2">
            <a:alphaModFix amt="6000"/>
          </a:blip>
          <a:stretch>
            <a:fillRect/>
          </a:stretch>
        </p:blipFill>
        <p:spPr>
          <a:xfrm>
            <a:off x="4076" y="0"/>
            <a:ext cx="15238413" cy="8563736"/>
          </a:xfrm>
          <a:prstGeom prst="rect">
            <a:avLst/>
          </a:prstGeom>
        </p:spPr>
      </p:pic>
      <p:sp>
        <p:nvSpPr>
          <p:cNvPr id="2" name="Title 1"/>
          <p:cNvSpPr>
            <a:spLocks noGrp="1"/>
          </p:cNvSpPr>
          <p:nvPr>
            <p:ph type="title" hasCustomPrompt="1"/>
          </p:nvPr>
        </p:nvSpPr>
        <p:spPr>
          <a:xfrm>
            <a:off x="1047639" y="1744020"/>
            <a:ext cx="5938789" cy="5110139"/>
          </a:xfrm>
        </p:spPr>
        <p:txBody>
          <a:bodyPr anchor="t">
            <a:normAutofit/>
          </a:bodyPr>
          <a:lstStyle>
            <a:lvl1pPr>
              <a:defRPr sz="6000" b="0" i="0" u="sng">
                <a:latin typeface="Futura Next Book" panose="020B0502020204020303" pitchFamily="34" charset="77"/>
              </a:defRPr>
            </a:lvl1pPr>
          </a:lstStyle>
          <a:p>
            <a:r>
              <a:rPr lang="en-GB"/>
              <a:t>at the end of this session:</a:t>
            </a:r>
            <a:endParaRPr lang="en-US"/>
          </a:p>
        </p:txBody>
      </p:sp>
      <p:sp>
        <p:nvSpPr>
          <p:cNvPr id="3" name="Content Placeholder 2"/>
          <p:cNvSpPr>
            <a:spLocks noGrp="1"/>
          </p:cNvSpPr>
          <p:nvPr>
            <p:ph idx="1"/>
          </p:nvPr>
        </p:nvSpPr>
        <p:spPr>
          <a:xfrm>
            <a:off x="7787487" y="1705573"/>
            <a:ext cx="6285545" cy="5110139"/>
          </a:xfrm>
        </p:spPr>
        <p:txBody>
          <a:bodyPr>
            <a:normAutofit/>
          </a:bodyPr>
          <a:lstStyle>
            <a:lvl1pPr>
              <a:defRPr sz="1800" b="0" i="0">
                <a:latin typeface="Futura Next Light" panose="020B0402020204020303" pitchFamily="34" charset="77"/>
              </a:defRPr>
            </a:lvl1pPr>
            <a:lvl2pPr>
              <a:defRPr sz="1600" b="0" i="0">
                <a:latin typeface="Futura Next Light" panose="020B0402020204020303" pitchFamily="34" charset="77"/>
              </a:defRPr>
            </a:lvl2pPr>
            <a:lvl3pPr>
              <a:defRPr sz="1400" b="0" i="0">
                <a:latin typeface="Futura Next Light" panose="020B0402020204020303" pitchFamily="34" charset="77"/>
              </a:defRPr>
            </a:lvl3pPr>
            <a:lvl4pPr>
              <a:defRPr sz="1200" b="0" i="0">
                <a:latin typeface="Futura Next Light" panose="020B0402020204020303" pitchFamily="34" charset="77"/>
              </a:defRPr>
            </a:lvl4pPr>
            <a:lvl5pPr>
              <a:defRPr sz="1200" b="0" i="0">
                <a:latin typeface="Futura Next Light" panose="020B0402020204020303" pitchFamily="34" charset="77"/>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Slide Number Placeholder 5"/>
          <p:cNvSpPr>
            <a:spLocks noGrp="1"/>
          </p:cNvSpPr>
          <p:nvPr>
            <p:ph type="sldNum" sz="quarter" idx="12"/>
          </p:nvPr>
        </p:nvSpPr>
        <p:spPr>
          <a:xfrm>
            <a:off x="11460772" y="7888415"/>
            <a:ext cx="3428643" cy="460294"/>
          </a:xfrm>
        </p:spPr>
        <p:txBody>
          <a:bodyPr/>
          <a:lstStyle/>
          <a:p>
            <a:fld id="{51DC41D6-638F-0445-836B-B263E0D58B4B}" type="slidenum">
              <a:rPr lang="en-US" smtClean="0"/>
              <a:t>‹#›</a:t>
            </a:fld>
            <a:endParaRPr lang="en-US"/>
          </a:p>
        </p:txBody>
      </p:sp>
      <p:sp>
        <p:nvSpPr>
          <p:cNvPr id="8" name="Rectangle 7">
            <a:extLst>
              <a:ext uri="{FF2B5EF4-FFF2-40B4-BE49-F238E27FC236}">
                <a16:creationId xmlns:a16="http://schemas.microsoft.com/office/drawing/2014/main" id="{BA7C1BB6-788C-8ED3-FDA3-FCD2349B9F1F}"/>
              </a:ext>
            </a:extLst>
          </p:cNvPr>
          <p:cNvSpPr/>
          <p:nvPr userDrawn="1"/>
        </p:nvSpPr>
        <p:spPr>
          <a:xfrm>
            <a:off x="0" y="0"/>
            <a:ext cx="246580" cy="8570913"/>
          </a:xfrm>
          <a:prstGeom prst="rect">
            <a:avLst/>
          </a:prstGeom>
          <a:solidFill>
            <a:srgbClr val="FF7B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 Placeholder 16">
            <a:extLst>
              <a:ext uri="{FF2B5EF4-FFF2-40B4-BE49-F238E27FC236}">
                <a16:creationId xmlns:a16="http://schemas.microsoft.com/office/drawing/2014/main" id="{458A2B94-0213-22A2-F75E-776F45D7641B}"/>
              </a:ext>
            </a:extLst>
          </p:cNvPr>
          <p:cNvSpPr>
            <a:spLocks noGrp="1"/>
          </p:cNvSpPr>
          <p:nvPr>
            <p:ph type="body" sz="quarter" idx="13" hasCustomPrompt="1"/>
          </p:nvPr>
        </p:nvSpPr>
        <p:spPr>
          <a:xfrm>
            <a:off x="1047639" y="435591"/>
            <a:ext cx="5743468" cy="288925"/>
          </a:xfrm>
        </p:spPr>
        <p:txBody>
          <a:bodyPr>
            <a:noAutofit/>
          </a:bodyPr>
          <a:lstStyle>
            <a:lvl1pPr marL="0" indent="0">
              <a:buNone/>
              <a:defRPr sz="1800" b="0" i="0">
                <a:latin typeface="Futura Next Book" panose="020B0502020204020303" pitchFamily="34" charset="77"/>
              </a:defRPr>
            </a:lvl1pPr>
            <a:lvl2pPr marL="571409" indent="0">
              <a:buNone/>
              <a:defRPr sz="1800"/>
            </a:lvl2pPr>
            <a:lvl3pPr marL="1142817" indent="0">
              <a:buNone/>
              <a:defRPr sz="1800"/>
            </a:lvl3pPr>
            <a:lvl4pPr marL="1714226" indent="0">
              <a:buNone/>
              <a:defRPr sz="1800"/>
            </a:lvl4pPr>
            <a:lvl5pPr marL="2285635" indent="0">
              <a:buNone/>
              <a:defRPr sz="1800"/>
            </a:lvl5pPr>
          </a:lstStyle>
          <a:p>
            <a:pPr lvl="0"/>
            <a:r>
              <a:rPr lang="en-GB"/>
              <a:t>Course title goes ere</a:t>
            </a:r>
          </a:p>
        </p:txBody>
      </p:sp>
      <p:sp>
        <p:nvSpPr>
          <p:cNvPr id="11" name="TextBox 10">
            <a:extLst>
              <a:ext uri="{FF2B5EF4-FFF2-40B4-BE49-F238E27FC236}">
                <a16:creationId xmlns:a16="http://schemas.microsoft.com/office/drawing/2014/main" id="{0BA592A5-8BA7-DAC2-01B2-AB97F3A35C87}"/>
              </a:ext>
            </a:extLst>
          </p:cNvPr>
          <p:cNvSpPr txBox="1"/>
          <p:nvPr userDrawn="1"/>
        </p:nvSpPr>
        <p:spPr>
          <a:xfrm>
            <a:off x="946634" y="7980062"/>
            <a:ext cx="7621858" cy="276999"/>
          </a:xfrm>
          <a:prstGeom prst="rect">
            <a:avLst/>
          </a:prstGeom>
          <a:noFill/>
        </p:spPr>
        <p:txBody>
          <a:bodyPr wrap="square">
            <a:spAutoFit/>
          </a:bodyPr>
          <a:lstStyle/>
          <a:p>
            <a:pPr algn="l"/>
            <a:r>
              <a:rPr lang="en-IN" sz="1200" b="0" i="0">
                <a:solidFill>
                  <a:schemeClr val="tx1">
                    <a:lumMod val="85000"/>
                    <a:lumOff val="15000"/>
                  </a:schemeClr>
                </a:solidFill>
                <a:latin typeface="Futura Next Light" panose="020B0402020204020303" pitchFamily="34" charset="77"/>
              </a:rPr>
              <a:t>boot camp . India experience studio</a:t>
            </a:r>
          </a:p>
        </p:txBody>
      </p:sp>
    </p:spTree>
    <p:extLst>
      <p:ext uri="{BB962C8B-B14F-4D97-AF65-F5344CB8AC3E}">
        <p14:creationId xmlns:p14="http://schemas.microsoft.com/office/powerpoint/2010/main" val="27559786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Section Header">
    <p:bg>
      <p:bgPr>
        <a:solidFill>
          <a:srgbClr val="141414"/>
        </a:solidFill>
        <a:effectLst/>
      </p:bgPr>
    </p:bg>
    <p:spTree>
      <p:nvGrpSpPr>
        <p:cNvPr id="1" name=""/>
        <p:cNvGrpSpPr/>
        <p:nvPr/>
      </p:nvGrpSpPr>
      <p:grpSpPr>
        <a:xfrm>
          <a:off x="0" y="0"/>
          <a:ext cx="0" cy="0"/>
          <a:chOff x="0" y="0"/>
          <a:chExt cx="0" cy="0"/>
        </a:xfrm>
      </p:grpSpPr>
      <p:pic>
        <p:nvPicPr>
          <p:cNvPr id="9" name="Picture 8" descr="Background pattern&#10;&#10;Description automatically generated">
            <a:extLst>
              <a:ext uri="{FF2B5EF4-FFF2-40B4-BE49-F238E27FC236}">
                <a16:creationId xmlns:a16="http://schemas.microsoft.com/office/drawing/2014/main" id="{C2D0C8BB-8A7C-0796-DD6E-549A64076526}"/>
              </a:ext>
            </a:extLst>
          </p:cNvPr>
          <p:cNvPicPr>
            <a:picLocks noChangeAspect="1"/>
          </p:cNvPicPr>
          <p:nvPr userDrawn="1"/>
        </p:nvPicPr>
        <p:blipFill>
          <a:blip r:embed="rId2">
            <a:alphaModFix amt="11000"/>
          </a:blip>
          <a:stretch>
            <a:fillRect/>
          </a:stretch>
        </p:blipFill>
        <p:spPr>
          <a:xfrm>
            <a:off x="4076" y="0"/>
            <a:ext cx="15238413" cy="8563736"/>
          </a:xfrm>
          <a:prstGeom prst="rect">
            <a:avLst/>
          </a:prstGeom>
        </p:spPr>
      </p:pic>
      <p:sp>
        <p:nvSpPr>
          <p:cNvPr id="6" name="Slide Number Placeholder 5"/>
          <p:cNvSpPr>
            <a:spLocks noGrp="1"/>
          </p:cNvSpPr>
          <p:nvPr>
            <p:ph type="sldNum" sz="quarter" idx="12"/>
          </p:nvPr>
        </p:nvSpPr>
        <p:spPr>
          <a:xfrm>
            <a:off x="11263933" y="7943967"/>
            <a:ext cx="3428643" cy="456322"/>
          </a:xfrm>
        </p:spPr>
        <p:txBody>
          <a:bodyPr/>
          <a:lstStyle>
            <a:lvl1pPr>
              <a:defRPr sz="1100" b="0" i="0">
                <a:solidFill>
                  <a:schemeClr val="bg1"/>
                </a:solidFill>
                <a:latin typeface="Futura Next Light" panose="020B0402020204020303" pitchFamily="34" charset="77"/>
              </a:defRPr>
            </a:lvl1pPr>
          </a:lstStyle>
          <a:p>
            <a:fld id="{51DC41D6-638F-0445-836B-B263E0D58B4B}" type="slidenum">
              <a:rPr lang="en-US" smtClean="0"/>
              <a:pPr/>
              <a:t>‹#›</a:t>
            </a:fld>
            <a:endParaRPr lang="en-US"/>
          </a:p>
        </p:txBody>
      </p:sp>
      <p:pic>
        <p:nvPicPr>
          <p:cNvPr id="14" name="Picture 13">
            <a:extLst>
              <a:ext uri="{FF2B5EF4-FFF2-40B4-BE49-F238E27FC236}">
                <a16:creationId xmlns:a16="http://schemas.microsoft.com/office/drawing/2014/main" id="{1A43FCC6-9524-B6C6-CAF2-866B15D59047}"/>
              </a:ext>
            </a:extLst>
          </p:cNvPr>
          <p:cNvPicPr>
            <a:picLocks noChangeAspect="1"/>
          </p:cNvPicPr>
          <p:nvPr userDrawn="1"/>
        </p:nvPicPr>
        <p:blipFill>
          <a:blip r:embed="rId3"/>
          <a:stretch>
            <a:fillRect/>
          </a:stretch>
        </p:blipFill>
        <p:spPr>
          <a:xfrm>
            <a:off x="5710189" y="5777345"/>
            <a:ext cx="3251568" cy="2340000"/>
          </a:xfrm>
          <a:prstGeom prst="rect">
            <a:avLst/>
          </a:prstGeom>
        </p:spPr>
      </p:pic>
      <p:sp>
        <p:nvSpPr>
          <p:cNvPr id="15" name="Rounded Rectangle 14">
            <a:extLst>
              <a:ext uri="{FF2B5EF4-FFF2-40B4-BE49-F238E27FC236}">
                <a16:creationId xmlns:a16="http://schemas.microsoft.com/office/drawing/2014/main" id="{5C4CED9B-1F91-4D21-B2E2-DB1A2E7EC235}"/>
              </a:ext>
            </a:extLst>
          </p:cNvPr>
          <p:cNvSpPr/>
          <p:nvPr userDrawn="1"/>
        </p:nvSpPr>
        <p:spPr>
          <a:xfrm>
            <a:off x="1008280" y="1048214"/>
            <a:ext cx="1768374" cy="446049"/>
          </a:xfrm>
          <a:prstGeom prst="roundRect">
            <a:avLst>
              <a:gd name="adj" fmla="val 50000"/>
            </a:avLst>
          </a:prstGeom>
          <a:solidFill>
            <a:srgbClr val="FFE0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9132A485-BA22-6580-4159-1FB84844580C}"/>
              </a:ext>
            </a:extLst>
          </p:cNvPr>
          <p:cNvSpPr txBox="1"/>
          <p:nvPr userDrawn="1"/>
        </p:nvSpPr>
        <p:spPr>
          <a:xfrm>
            <a:off x="1181945" y="1101961"/>
            <a:ext cx="1483196" cy="307777"/>
          </a:xfrm>
          <a:prstGeom prst="rect">
            <a:avLst/>
          </a:prstGeom>
          <a:noFill/>
        </p:spPr>
        <p:txBody>
          <a:bodyPr wrap="square">
            <a:spAutoFit/>
          </a:bodyPr>
          <a:lstStyle/>
          <a:p>
            <a:pPr algn="ctr"/>
            <a:r>
              <a:rPr lang="en-IN" sz="1400" b="0" i="0" kern="0" baseline="0">
                <a:solidFill>
                  <a:srgbClr val="000000"/>
                </a:solidFill>
                <a:effectLst/>
                <a:latin typeface="Futura Next Book" panose="020B0502020204020303" pitchFamily="34" charset="77"/>
              </a:rPr>
              <a:t>user</a:t>
            </a:r>
            <a:r>
              <a:rPr lang="en-IN" sz="1400" b="0" i="0">
                <a:solidFill>
                  <a:srgbClr val="000000"/>
                </a:solidFill>
                <a:effectLst/>
                <a:latin typeface="Futura Next Book" panose="020B0502020204020303" pitchFamily="34" charset="77"/>
              </a:rPr>
              <a:t> experience</a:t>
            </a:r>
          </a:p>
        </p:txBody>
      </p:sp>
      <p:sp>
        <p:nvSpPr>
          <p:cNvPr id="2" name="Title 1">
            <a:extLst>
              <a:ext uri="{FF2B5EF4-FFF2-40B4-BE49-F238E27FC236}">
                <a16:creationId xmlns:a16="http://schemas.microsoft.com/office/drawing/2014/main" id="{6D84DD34-9100-C1EF-C064-DA361585DE50}"/>
              </a:ext>
            </a:extLst>
          </p:cNvPr>
          <p:cNvSpPr>
            <a:spLocks noGrp="1"/>
          </p:cNvSpPr>
          <p:nvPr>
            <p:ph type="title" hasCustomPrompt="1"/>
          </p:nvPr>
        </p:nvSpPr>
        <p:spPr>
          <a:xfrm>
            <a:off x="1047641" y="2100978"/>
            <a:ext cx="8375140" cy="3584034"/>
          </a:xfrm>
        </p:spPr>
        <p:txBody>
          <a:bodyPr anchor="t">
            <a:normAutofit/>
          </a:bodyPr>
          <a:lstStyle>
            <a:lvl1pPr>
              <a:defRPr sz="8000" b="0" i="0" u="sng">
                <a:solidFill>
                  <a:schemeClr val="bg1"/>
                </a:solidFill>
                <a:latin typeface="Futura Next Book" panose="020B0502020204020303" pitchFamily="34" charset="77"/>
              </a:defRPr>
            </a:lvl1pPr>
          </a:lstStyle>
          <a:p>
            <a:r>
              <a:rPr lang="en-GB"/>
              <a:t>click to edit master title style</a:t>
            </a:r>
            <a:endParaRPr lang="en-US"/>
          </a:p>
        </p:txBody>
      </p:sp>
      <p:sp>
        <p:nvSpPr>
          <p:cNvPr id="11" name="Text Placeholder 16">
            <a:extLst>
              <a:ext uri="{FF2B5EF4-FFF2-40B4-BE49-F238E27FC236}">
                <a16:creationId xmlns:a16="http://schemas.microsoft.com/office/drawing/2014/main" id="{F7F4C614-7240-A23F-AC49-9E64CC24EF9B}"/>
              </a:ext>
            </a:extLst>
          </p:cNvPr>
          <p:cNvSpPr>
            <a:spLocks noGrp="1"/>
          </p:cNvSpPr>
          <p:nvPr>
            <p:ph type="body" sz="quarter" idx="14" hasCustomPrompt="1"/>
          </p:nvPr>
        </p:nvSpPr>
        <p:spPr>
          <a:xfrm>
            <a:off x="1047641" y="6002802"/>
            <a:ext cx="5743468" cy="288925"/>
          </a:xfrm>
        </p:spPr>
        <p:txBody>
          <a:bodyPr>
            <a:noAutofit/>
          </a:bodyPr>
          <a:lstStyle>
            <a:lvl1pPr marL="0" indent="0">
              <a:buNone/>
              <a:defRPr sz="1600" b="0" i="0">
                <a:solidFill>
                  <a:schemeClr val="bg1">
                    <a:lumMod val="75000"/>
                  </a:schemeClr>
                </a:solidFill>
                <a:latin typeface="Futura Next Light" panose="020B0402020204020303" pitchFamily="34" charset="77"/>
              </a:defRPr>
            </a:lvl1pPr>
            <a:lvl2pPr marL="571409" indent="0">
              <a:buNone/>
              <a:defRPr sz="1800"/>
            </a:lvl2pPr>
            <a:lvl3pPr marL="1142817" indent="0">
              <a:buNone/>
              <a:defRPr sz="1800"/>
            </a:lvl3pPr>
            <a:lvl4pPr marL="1714226" indent="0">
              <a:buNone/>
              <a:defRPr sz="1800"/>
            </a:lvl4pPr>
            <a:lvl5pPr marL="2285635" indent="0">
              <a:buNone/>
              <a:defRPr sz="1800"/>
            </a:lvl5pPr>
          </a:lstStyle>
          <a:p>
            <a:pPr lvl="0"/>
            <a:r>
              <a:rPr lang="en-GB"/>
              <a:t>duration : 45 mins</a:t>
            </a:r>
          </a:p>
        </p:txBody>
      </p:sp>
      <p:sp>
        <p:nvSpPr>
          <p:cNvPr id="18" name="Text Placeholder 16">
            <a:extLst>
              <a:ext uri="{FF2B5EF4-FFF2-40B4-BE49-F238E27FC236}">
                <a16:creationId xmlns:a16="http://schemas.microsoft.com/office/drawing/2014/main" id="{A95BDC37-299D-55AE-998A-7B6542B6D8AF}"/>
              </a:ext>
            </a:extLst>
          </p:cNvPr>
          <p:cNvSpPr>
            <a:spLocks noGrp="1"/>
          </p:cNvSpPr>
          <p:nvPr>
            <p:ph type="body" sz="quarter" idx="15" hasCustomPrompt="1"/>
          </p:nvPr>
        </p:nvSpPr>
        <p:spPr>
          <a:xfrm>
            <a:off x="1047641" y="6367320"/>
            <a:ext cx="5743468" cy="276999"/>
          </a:xfrm>
        </p:spPr>
        <p:txBody>
          <a:bodyPr>
            <a:noAutofit/>
          </a:bodyPr>
          <a:lstStyle>
            <a:lvl1pPr marL="0" indent="0">
              <a:buNone/>
              <a:defRPr sz="1600" b="0" i="0">
                <a:solidFill>
                  <a:schemeClr val="bg1">
                    <a:lumMod val="75000"/>
                  </a:schemeClr>
                </a:solidFill>
                <a:latin typeface="Futura Next Light" panose="020B0402020204020303" pitchFamily="34" charset="77"/>
              </a:defRPr>
            </a:lvl1pPr>
            <a:lvl2pPr marL="571409" indent="0">
              <a:buNone/>
              <a:defRPr sz="1800"/>
            </a:lvl2pPr>
            <a:lvl3pPr marL="1142817" indent="0">
              <a:buNone/>
              <a:defRPr sz="1800"/>
            </a:lvl3pPr>
            <a:lvl4pPr marL="1714226" indent="0">
              <a:buNone/>
              <a:defRPr sz="1800"/>
            </a:lvl4pPr>
            <a:lvl5pPr marL="2285635" indent="0">
              <a:buNone/>
              <a:defRPr sz="1800"/>
            </a:lvl5pPr>
          </a:lstStyle>
          <a:p>
            <a:pPr lvl="0"/>
            <a:r>
              <a:rPr lang="en-GB"/>
              <a:t>session by: Chetan </a:t>
            </a:r>
            <a:r>
              <a:rPr lang="en-GB" err="1"/>
              <a:t>syal</a:t>
            </a:r>
            <a:r>
              <a:rPr lang="en-GB"/>
              <a:t>, Dhiraj more</a:t>
            </a:r>
          </a:p>
        </p:txBody>
      </p:sp>
      <p:sp>
        <p:nvSpPr>
          <p:cNvPr id="23" name="TextBox 22">
            <a:extLst>
              <a:ext uri="{FF2B5EF4-FFF2-40B4-BE49-F238E27FC236}">
                <a16:creationId xmlns:a16="http://schemas.microsoft.com/office/drawing/2014/main" id="{94EEAB92-3E2E-84E0-8864-4F2492322A85}"/>
              </a:ext>
            </a:extLst>
          </p:cNvPr>
          <p:cNvSpPr txBox="1"/>
          <p:nvPr userDrawn="1"/>
        </p:nvSpPr>
        <p:spPr>
          <a:xfrm>
            <a:off x="1008280" y="7915939"/>
            <a:ext cx="7621858" cy="276999"/>
          </a:xfrm>
          <a:prstGeom prst="rect">
            <a:avLst/>
          </a:prstGeom>
          <a:noFill/>
        </p:spPr>
        <p:txBody>
          <a:bodyPr wrap="square">
            <a:spAutoFit/>
          </a:bodyPr>
          <a:lstStyle/>
          <a:p>
            <a:pPr algn="l"/>
            <a:r>
              <a:rPr lang="en-IN" sz="1200" b="0" i="0">
                <a:solidFill>
                  <a:schemeClr val="bg1">
                    <a:lumMod val="85000"/>
                  </a:schemeClr>
                </a:solidFill>
                <a:latin typeface="Futura Next Light" panose="020B0402020204020303" pitchFamily="34" charset="77"/>
              </a:rPr>
              <a:t>boot camp . India experience studio</a:t>
            </a:r>
          </a:p>
        </p:txBody>
      </p:sp>
    </p:spTree>
    <p:extLst>
      <p:ext uri="{BB962C8B-B14F-4D97-AF65-F5344CB8AC3E}">
        <p14:creationId xmlns:p14="http://schemas.microsoft.com/office/powerpoint/2010/main" val="19105497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pic>
        <p:nvPicPr>
          <p:cNvPr id="4" name="Picture 3" descr="Background pattern&#10;&#10;Description automatically generated">
            <a:extLst>
              <a:ext uri="{FF2B5EF4-FFF2-40B4-BE49-F238E27FC236}">
                <a16:creationId xmlns:a16="http://schemas.microsoft.com/office/drawing/2014/main" id="{8F1F2A12-F5C6-3D5D-326E-43834E291776}"/>
              </a:ext>
            </a:extLst>
          </p:cNvPr>
          <p:cNvPicPr>
            <a:picLocks noChangeAspect="1"/>
          </p:cNvPicPr>
          <p:nvPr userDrawn="1"/>
        </p:nvPicPr>
        <p:blipFill>
          <a:blip r:embed="rId2">
            <a:alphaModFix amt="6000"/>
          </a:blip>
          <a:stretch>
            <a:fillRect/>
          </a:stretch>
        </p:blipFill>
        <p:spPr>
          <a:xfrm>
            <a:off x="4076" y="0"/>
            <a:ext cx="15238413" cy="8563736"/>
          </a:xfrm>
          <a:prstGeom prst="rect">
            <a:avLst/>
          </a:prstGeom>
        </p:spPr>
      </p:pic>
      <p:pic>
        <p:nvPicPr>
          <p:cNvPr id="11" name="Picture 10" descr="Background pattern&#10;&#10;Description automatically generated">
            <a:extLst>
              <a:ext uri="{FF2B5EF4-FFF2-40B4-BE49-F238E27FC236}">
                <a16:creationId xmlns:a16="http://schemas.microsoft.com/office/drawing/2014/main" id="{0A5F7465-88CD-0202-E515-B3DC28B66F15}"/>
              </a:ext>
            </a:extLst>
          </p:cNvPr>
          <p:cNvPicPr>
            <a:picLocks noChangeAspect="1"/>
          </p:cNvPicPr>
          <p:nvPr userDrawn="1"/>
        </p:nvPicPr>
        <p:blipFill>
          <a:blip r:embed="rId2">
            <a:alphaModFix amt="6000"/>
          </a:blip>
          <a:stretch>
            <a:fillRect/>
          </a:stretch>
        </p:blipFill>
        <p:spPr>
          <a:xfrm>
            <a:off x="-1" y="7177"/>
            <a:ext cx="15238413" cy="8563736"/>
          </a:xfrm>
          <a:prstGeom prst="rect">
            <a:avLst/>
          </a:prstGeom>
        </p:spPr>
      </p:pic>
      <p:sp>
        <p:nvSpPr>
          <p:cNvPr id="2" name="Title 1"/>
          <p:cNvSpPr>
            <a:spLocks noGrp="1"/>
          </p:cNvSpPr>
          <p:nvPr>
            <p:ph type="title" hasCustomPrompt="1"/>
          </p:nvPr>
        </p:nvSpPr>
        <p:spPr>
          <a:xfrm>
            <a:off x="1047641" y="1047964"/>
            <a:ext cx="13266422" cy="1065005"/>
          </a:xfrm>
        </p:spPr>
        <p:txBody>
          <a:bodyPr anchor="t">
            <a:normAutofit/>
          </a:bodyPr>
          <a:lstStyle>
            <a:lvl1pPr>
              <a:defRPr sz="3200" b="0" i="0" u="sng">
                <a:latin typeface="Futura Next Book" panose="020B0502020204020303" pitchFamily="34" charset="77"/>
              </a:defRPr>
            </a:lvl1pPr>
          </a:lstStyle>
          <a:p>
            <a:r>
              <a:rPr lang="en-GB"/>
              <a:t>click to edit master title style</a:t>
            </a:r>
            <a:endParaRPr lang="en-US"/>
          </a:p>
        </p:txBody>
      </p:sp>
      <p:sp>
        <p:nvSpPr>
          <p:cNvPr id="3" name="Content Placeholder 2"/>
          <p:cNvSpPr>
            <a:spLocks noGrp="1"/>
          </p:cNvSpPr>
          <p:nvPr>
            <p:ph sz="half" idx="1"/>
          </p:nvPr>
        </p:nvSpPr>
        <p:spPr>
          <a:xfrm>
            <a:off x="1047641" y="2281609"/>
            <a:ext cx="6476326" cy="5438166"/>
          </a:xfrm>
        </p:spPr>
        <p:txBody>
          <a:bodyPr>
            <a:normAutofit/>
          </a:bodyPr>
          <a:lstStyle>
            <a:lvl1pPr>
              <a:defRPr sz="1600" b="0" i="0">
                <a:latin typeface="Futura Next Book" panose="020B0502020204020303" pitchFamily="34" charset="77"/>
              </a:defRPr>
            </a:lvl1pPr>
            <a:lvl2pPr>
              <a:defRPr sz="1400" b="0" i="0">
                <a:latin typeface="Futura Next Book" panose="020B0502020204020303" pitchFamily="34" charset="77"/>
              </a:defRPr>
            </a:lvl2pPr>
            <a:lvl3pPr>
              <a:defRPr sz="1200" b="0" i="0">
                <a:latin typeface="Futura Next Book" panose="020B0502020204020303" pitchFamily="34" charset="77"/>
              </a:defRPr>
            </a:lvl3pPr>
            <a:lvl4pPr>
              <a:defRPr sz="1200" b="0" i="0">
                <a:latin typeface="Futura Next Book" panose="020B0502020204020303" pitchFamily="34" charset="77"/>
              </a:defRPr>
            </a:lvl4pPr>
            <a:lvl5pPr>
              <a:defRPr sz="1200" b="0" i="0">
                <a:latin typeface="Futura Next Book" panose="020B0502020204020303" pitchFamily="34" charset="77"/>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Slide Number Placeholder 6"/>
          <p:cNvSpPr>
            <a:spLocks noGrp="1"/>
          </p:cNvSpPr>
          <p:nvPr>
            <p:ph type="sldNum" sz="quarter" idx="12"/>
          </p:nvPr>
        </p:nvSpPr>
        <p:spPr>
          <a:xfrm>
            <a:off x="11471045" y="7886430"/>
            <a:ext cx="3428643" cy="456322"/>
          </a:xfrm>
        </p:spPr>
        <p:txBody>
          <a:bodyPr/>
          <a:lstStyle>
            <a:lvl1pPr>
              <a:defRPr sz="1200" b="0" i="0">
                <a:solidFill>
                  <a:schemeClr val="tx1">
                    <a:lumMod val="85000"/>
                    <a:lumOff val="15000"/>
                  </a:schemeClr>
                </a:solidFill>
                <a:latin typeface="Futura Next Light" panose="020B0402020204020303" pitchFamily="34" charset="77"/>
              </a:defRPr>
            </a:lvl1pPr>
          </a:lstStyle>
          <a:p>
            <a:fld id="{51DC41D6-638F-0445-836B-B263E0D58B4B}" type="slidenum">
              <a:rPr lang="en-US" smtClean="0"/>
              <a:pPr/>
              <a:t>‹#›</a:t>
            </a:fld>
            <a:endParaRPr lang="en-US"/>
          </a:p>
        </p:txBody>
      </p:sp>
      <p:sp>
        <p:nvSpPr>
          <p:cNvPr id="8" name="Rectangle 7">
            <a:extLst>
              <a:ext uri="{FF2B5EF4-FFF2-40B4-BE49-F238E27FC236}">
                <a16:creationId xmlns:a16="http://schemas.microsoft.com/office/drawing/2014/main" id="{11533707-37B2-CB5C-C219-B928A1723660}"/>
              </a:ext>
            </a:extLst>
          </p:cNvPr>
          <p:cNvSpPr/>
          <p:nvPr userDrawn="1"/>
        </p:nvSpPr>
        <p:spPr>
          <a:xfrm>
            <a:off x="0" y="0"/>
            <a:ext cx="246580" cy="8570913"/>
          </a:xfrm>
          <a:prstGeom prst="rect">
            <a:avLst/>
          </a:prstGeom>
          <a:solidFill>
            <a:srgbClr val="FFE0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2">
            <a:extLst>
              <a:ext uri="{FF2B5EF4-FFF2-40B4-BE49-F238E27FC236}">
                <a16:creationId xmlns:a16="http://schemas.microsoft.com/office/drawing/2014/main" id="{140E5AFE-8E1A-524D-399D-CBDF31DAFD7A}"/>
              </a:ext>
            </a:extLst>
          </p:cNvPr>
          <p:cNvSpPr>
            <a:spLocks noGrp="1"/>
          </p:cNvSpPr>
          <p:nvPr>
            <p:ph sz="half" idx="13"/>
          </p:nvPr>
        </p:nvSpPr>
        <p:spPr>
          <a:xfrm>
            <a:off x="7837737" y="2281609"/>
            <a:ext cx="6476326" cy="5438166"/>
          </a:xfrm>
        </p:spPr>
        <p:txBody>
          <a:bodyPr>
            <a:normAutofit/>
          </a:bodyPr>
          <a:lstStyle>
            <a:lvl1pPr>
              <a:defRPr sz="1600" b="0" i="0">
                <a:latin typeface="Futura Next Book" panose="020B0502020204020303" pitchFamily="34" charset="77"/>
              </a:defRPr>
            </a:lvl1pPr>
            <a:lvl2pPr>
              <a:defRPr sz="1400" b="0" i="0">
                <a:latin typeface="Futura Next Book" panose="020B0502020204020303" pitchFamily="34" charset="77"/>
              </a:defRPr>
            </a:lvl2pPr>
            <a:lvl3pPr>
              <a:defRPr sz="1200" b="0" i="0">
                <a:latin typeface="Futura Next Book" panose="020B0502020204020303" pitchFamily="34" charset="77"/>
              </a:defRPr>
            </a:lvl3pPr>
            <a:lvl4pPr>
              <a:defRPr sz="1200" b="0" i="0">
                <a:latin typeface="Futura Next Book" panose="020B0502020204020303" pitchFamily="34" charset="77"/>
              </a:defRPr>
            </a:lvl4pPr>
            <a:lvl5pPr>
              <a:defRPr sz="1200" b="0" i="0">
                <a:latin typeface="Futura Next Book" panose="020B0502020204020303" pitchFamily="34" charset="77"/>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16">
            <a:extLst>
              <a:ext uri="{FF2B5EF4-FFF2-40B4-BE49-F238E27FC236}">
                <a16:creationId xmlns:a16="http://schemas.microsoft.com/office/drawing/2014/main" id="{864E2DE8-A187-215A-89BD-A0B6758C286A}"/>
              </a:ext>
            </a:extLst>
          </p:cNvPr>
          <p:cNvSpPr>
            <a:spLocks noGrp="1"/>
          </p:cNvSpPr>
          <p:nvPr>
            <p:ph type="body" sz="quarter" idx="14" hasCustomPrompt="1"/>
          </p:nvPr>
        </p:nvSpPr>
        <p:spPr>
          <a:xfrm>
            <a:off x="1047639" y="435591"/>
            <a:ext cx="5743468" cy="288925"/>
          </a:xfrm>
        </p:spPr>
        <p:txBody>
          <a:bodyPr>
            <a:noAutofit/>
          </a:bodyPr>
          <a:lstStyle>
            <a:lvl1pPr marL="0" indent="0">
              <a:buNone/>
              <a:defRPr sz="1800" b="0" i="0">
                <a:latin typeface="Futura Next Book" panose="020B0502020204020303" pitchFamily="34" charset="77"/>
              </a:defRPr>
            </a:lvl1pPr>
            <a:lvl2pPr marL="571409" indent="0">
              <a:buNone/>
              <a:defRPr sz="1800"/>
            </a:lvl2pPr>
            <a:lvl3pPr marL="1142817" indent="0">
              <a:buNone/>
              <a:defRPr sz="1800"/>
            </a:lvl3pPr>
            <a:lvl4pPr marL="1714226" indent="0">
              <a:buNone/>
              <a:defRPr sz="1800"/>
            </a:lvl4pPr>
            <a:lvl5pPr marL="2285635" indent="0">
              <a:buNone/>
              <a:defRPr sz="1800"/>
            </a:lvl5pPr>
          </a:lstStyle>
          <a:p>
            <a:pPr lvl="0"/>
            <a:r>
              <a:rPr lang="en-GB"/>
              <a:t>course title goes ere</a:t>
            </a:r>
          </a:p>
        </p:txBody>
      </p:sp>
      <p:sp>
        <p:nvSpPr>
          <p:cNvPr id="6" name="TextBox 5">
            <a:extLst>
              <a:ext uri="{FF2B5EF4-FFF2-40B4-BE49-F238E27FC236}">
                <a16:creationId xmlns:a16="http://schemas.microsoft.com/office/drawing/2014/main" id="{AFDF476A-D8E4-69BB-3FFC-37A1C1BA53D4}"/>
              </a:ext>
            </a:extLst>
          </p:cNvPr>
          <p:cNvSpPr txBox="1"/>
          <p:nvPr userDrawn="1"/>
        </p:nvSpPr>
        <p:spPr>
          <a:xfrm>
            <a:off x="946634" y="7980062"/>
            <a:ext cx="7621858" cy="276999"/>
          </a:xfrm>
          <a:prstGeom prst="rect">
            <a:avLst/>
          </a:prstGeom>
          <a:noFill/>
        </p:spPr>
        <p:txBody>
          <a:bodyPr wrap="square">
            <a:spAutoFit/>
          </a:bodyPr>
          <a:lstStyle/>
          <a:p>
            <a:pPr algn="l"/>
            <a:r>
              <a:rPr lang="en-IN" sz="1200" b="0" i="0">
                <a:solidFill>
                  <a:schemeClr val="tx1">
                    <a:lumMod val="85000"/>
                    <a:lumOff val="15000"/>
                  </a:schemeClr>
                </a:solidFill>
                <a:latin typeface="Futura Next Light" panose="020B0402020204020303" pitchFamily="34" charset="77"/>
              </a:rPr>
              <a:t>boot camp . India experience studio</a:t>
            </a:r>
          </a:p>
        </p:txBody>
      </p:sp>
    </p:spTree>
    <p:extLst>
      <p:ext uri="{BB962C8B-B14F-4D97-AF65-F5344CB8AC3E}">
        <p14:creationId xmlns:p14="http://schemas.microsoft.com/office/powerpoint/2010/main" val="16663636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pic>
        <p:nvPicPr>
          <p:cNvPr id="7" name="Picture 6" descr="Background pattern&#10;&#10;Description automatically generated">
            <a:extLst>
              <a:ext uri="{FF2B5EF4-FFF2-40B4-BE49-F238E27FC236}">
                <a16:creationId xmlns:a16="http://schemas.microsoft.com/office/drawing/2014/main" id="{8B5409AF-39AF-232F-4C9D-882A53DFE384}"/>
              </a:ext>
            </a:extLst>
          </p:cNvPr>
          <p:cNvPicPr>
            <a:picLocks noChangeAspect="1"/>
          </p:cNvPicPr>
          <p:nvPr userDrawn="1"/>
        </p:nvPicPr>
        <p:blipFill>
          <a:blip r:embed="rId2">
            <a:alphaModFix amt="6000"/>
          </a:blip>
          <a:stretch>
            <a:fillRect/>
          </a:stretch>
        </p:blipFill>
        <p:spPr>
          <a:xfrm>
            <a:off x="4076" y="0"/>
            <a:ext cx="15238413" cy="8563736"/>
          </a:xfrm>
          <a:prstGeom prst="rect">
            <a:avLst/>
          </a:prstGeom>
        </p:spPr>
      </p:pic>
      <p:sp>
        <p:nvSpPr>
          <p:cNvPr id="2" name="Title 1"/>
          <p:cNvSpPr>
            <a:spLocks noGrp="1"/>
          </p:cNvSpPr>
          <p:nvPr>
            <p:ph type="title" hasCustomPrompt="1"/>
          </p:nvPr>
        </p:nvSpPr>
        <p:spPr>
          <a:xfrm>
            <a:off x="1047638" y="945224"/>
            <a:ext cx="13143131" cy="1006866"/>
          </a:xfrm>
        </p:spPr>
        <p:txBody>
          <a:bodyPr>
            <a:normAutofit/>
          </a:bodyPr>
          <a:lstStyle>
            <a:lvl1pPr>
              <a:defRPr sz="3600" b="0" i="0" u="sng">
                <a:latin typeface="Futura Next Book" panose="020B0502020204020303" pitchFamily="34" charset="77"/>
              </a:defRPr>
            </a:lvl1pPr>
          </a:lstStyle>
          <a:p>
            <a:r>
              <a:rPr lang="en-GB"/>
              <a:t>course module </a:t>
            </a:r>
            <a:r>
              <a:rPr lang="en-GB" err="1"/>
              <a:t>tite</a:t>
            </a:r>
            <a:endParaRPr lang="en-US"/>
          </a:p>
        </p:txBody>
      </p:sp>
      <p:sp>
        <p:nvSpPr>
          <p:cNvPr id="3" name="Content Placeholder 2"/>
          <p:cNvSpPr>
            <a:spLocks noGrp="1"/>
          </p:cNvSpPr>
          <p:nvPr>
            <p:ph idx="1"/>
          </p:nvPr>
        </p:nvSpPr>
        <p:spPr>
          <a:xfrm>
            <a:off x="1047638" y="2095929"/>
            <a:ext cx="13143131" cy="5272906"/>
          </a:xfrm>
        </p:spPr>
        <p:txBody>
          <a:bodyPr>
            <a:normAutofit/>
          </a:bodyPr>
          <a:lstStyle>
            <a:lvl1pPr>
              <a:defRPr sz="1800" b="0" i="0">
                <a:latin typeface="Futura Next Book" panose="020B0502020204020303" pitchFamily="34" charset="77"/>
              </a:defRPr>
            </a:lvl1pPr>
            <a:lvl2pPr>
              <a:defRPr sz="1600" b="0" i="0">
                <a:latin typeface="Futura Next Book" panose="020B0502020204020303" pitchFamily="34" charset="77"/>
              </a:defRPr>
            </a:lvl2pPr>
            <a:lvl3pPr>
              <a:defRPr sz="1400" b="0" i="0">
                <a:latin typeface="Futura Next Book" panose="020B0502020204020303" pitchFamily="34" charset="77"/>
              </a:defRPr>
            </a:lvl3pPr>
            <a:lvl4pPr>
              <a:defRPr sz="1200" b="0" i="0">
                <a:latin typeface="Futura Next Book" panose="020B0502020204020303" pitchFamily="34" charset="77"/>
              </a:defRPr>
            </a:lvl4pPr>
            <a:lvl5pPr>
              <a:defRPr sz="1200" b="0" i="0">
                <a:latin typeface="Futura Next Book" panose="020B0502020204020303" pitchFamily="34" charset="77"/>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Slide Number Placeholder 5"/>
          <p:cNvSpPr>
            <a:spLocks noGrp="1"/>
          </p:cNvSpPr>
          <p:nvPr>
            <p:ph type="sldNum" sz="quarter" idx="12"/>
          </p:nvPr>
        </p:nvSpPr>
        <p:spPr>
          <a:xfrm>
            <a:off x="11460772" y="7888415"/>
            <a:ext cx="3428643" cy="460294"/>
          </a:xfrm>
        </p:spPr>
        <p:txBody>
          <a:bodyPr/>
          <a:lstStyle/>
          <a:p>
            <a:fld id="{51DC41D6-638F-0445-836B-B263E0D58B4B}" type="slidenum">
              <a:rPr lang="en-US" smtClean="0"/>
              <a:t>‹#›</a:t>
            </a:fld>
            <a:endParaRPr lang="en-US"/>
          </a:p>
        </p:txBody>
      </p:sp>
      <p:sp>
        <p:nvSpPr>
          <p:cNvPr id="8" name="Rectangle 7">
            <a:extLst>
              <a:ext uri="{FF2B5EF4-FFF2-40B4-BE49-F238E27FC236}">
                <a16:creationId xmlns:a16="http://schemas.microsoft.com/office/drawing/2014/main" id="{BA7C1BB6-788C-8ED3-FDA3-FCD2349B9F1F}"/>
              </a:ext>
            </a:extLst>
          </p:cNvPr>
          <p:cNvSpPr/>
          <p:nvPr userDrawn="1"/>
        </p:nvSpPr>
        <p:spPr>
          <a:xfrm>
            <a:off x="0" y="0"/>
            <a:ext cx="246580" cy="8570913"/>
          </a:xfrm>
          <a:prstGeom prst="rect">
            <a:avLst/>
          </a:prstGeom>
          <a:solidFill>
            <a:srgbClr val="FFE0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 Placeholder 16">
            <a:extLst>
              <a:ext uri="{FF2B5EF4-FFF2-40B4-BE49-F238E27FC236}">
                <a16:creationId xmlns:a16="http://schemas.microsoft.com/office/drawing/2014/main" id="{458A2B94-0213-22A2-F75E-776F45D7641B}"/>
              </a:ext>
            </a:extLst>
          </p:cNvPr>
          <p:cNvSpPr>
            <a:spLocks noGrp="1"/>
          </p:cNvSpPr>
          <p:nvPr>
            <p:ph type="body" sz="quarter" idx="13" hasCustomPrompt="1"/>
          </p:nvPr>
        </p:nvSpPr>
        <p:spPr>
          <a:xfrm>
            <a:off x="1047639" y="435591"/>
            <a:ext cx="5743468" cy="288925"/>
          </a:xfrm>
        </p:spPr>
        <p:txBody>
          <a:bodyPr>
            <a:noAutofit/>
          </a:bodyPr>
          <a:lstStyle>
            <a:lvl1pPr marL="0" indent="0">
              <a:buNone/>
              <a:defRPr sz="1800" b="0" i="0">
                <a:latin typeface="Futura Next Book" panose="020B0502020204020303" pitchFamily="34" charset="77"/>
              </a:defRPr>
            </a:lvl1pPr>
            <a:lvl2pPr marL="571409" indent="0">
              <a:buNone/>
              <a:defRPr sz="1800"/>
            </a:lvl2pPr>
            <a:lvl3pPr marL="1142817" indent="0">
              <a:buNone/>
              <a:defRPr sz="1800"/>
            </a:lvl3pPr>
            <a:lvl4pPr marL="1714226" indent="0">
              <a:buNone/>
              <a:defRPr sz="1800"/>
            </a:lvl4pPr>
            <a:lvl5pPr marL="2285635" indent="0">
              <a:buNone/>
              <a:defRPr sz="1800"/>
            </a:lvl5pPr>
          </a:lstStyle>
          <a:p>
            <a:pPr lvl="0"/>
            <a:r>
              <a:rPr lang="en-GB"/>
              <a:t>course title goes ere</a:t>
            </a:r>
          </a:p>
        </p:txBody>
      </p:sp>
      <p:sp>
        <p:nvSpPr>
          <p:cNvPr id="4" name="TextBox 3">
            <a:extLst>
              <a:ext uri="{FF2B5EF4-FFF2-40B4-BE49-F238E27FC236}">
                <a16:creationId xmlns:a16="http://schemas.microsoft.com/office/drawing/2014/main" id="{5F5C4EE1-82D4-41EB-0B9A-68C1EBD6110F}"/>
              </a:ext>
            </a:extLst>
          </p:cNvPr>
          <p:cNvSpPr txBox="1"/>
          <p:nvPr userDrawn="1"/>
        </p:nvSpPr>
        <p:spPr>
          <a:xfrm>
            <a:off x="946634" y="7980062"/>
            <a:ext cx="7621858" cy="276999"/>
          </a:xfrm>
          <a:prstGeom prst="rect">
            <a:avLst/>
          </a:prstGeom>
          <a:noFill/>
        </p:spPr>
        <p:txBody>
          <a:bodyPr wrap="square">
            <a:spAutoFit/>
          </a:bodyPr>
          <a:lstStyle/>
          <a:p>
            <a:pPr algn="l"/>
            <a:r>
              <a:rPr lang="en-IN" sz="1200" b="0" i="0">
                <a:solidFill>
                  <a:schemeClr val="tx1">
                    <a:lumMod val="85000"/>
                    <a:lumOff val="15000"/>
                  </a:schemeClr>
                </a:solidFill>
                <a:latin typeface="Futura Next Light" panose="020B0402020204020303" pitchFamily="34" charset="77"/>
              </a:rPr>
              <a:t>boot camp . India experience studio</a:t>
            </a:r>
          </a:p>
        </p:txBody>
      </p:sp>
    </p:spTree>
    <p:extLst>
      <p:ext uri="{BB962C8B-B14F-4D97-AF65-F5344CB8AC3E}">
        <p14:creationId xmlns:p14="http://schemas.microsoft.com/office/powerpoint/2010/main" val="20972784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47641" y="456322"/>
            <a:ext cx="13143131" cy="1656647"/>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p:cNvSpPr>
            <a:spLocks noGrp="1"/>
          </p:cNvSpPr>
          <p:nvPr>
            <p:ph type="body" idx="1"/>
          </p:nvPr>
        </p:nvSpPr>
        <p:spPr>
          <a:xfrm>
            <a:off x="1047641" y="2281609"/>
            <a:ext cx="13143131" cy="5438166"/>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2"/>
          </p:nvPr>
        </p:nvSpPr>
        <p:spPr>
          <a:xfrm>
            <a:off x="1047641" y="7943967"/>
            <a:ext cx="3428643" cy="456322"/>
          </a:xfrm>
          <a:prstGeom prst="rect">
            <a:avLst/>
          </a:prstGeom>
        </p:spPr>
        <p:txBody>
          <a:bodyPr vert="horz" lIns="91440" tIns="45720" rIns="91440" bIns="45720" rtlCol="0" anchor="ctr"/>
          <a:lstStyle>
            <a:lvl1pPr algn="l">
              <a:defRPr sz="1500">
                <a:solidFill>
                  <a:schemeClr val="tx1">
                    <a:tint val="75000"/>
                  </a:schemeClr>
                </a:solidFill>
              </a:defRPr>
            </a:lvl1pPr>
          </a:lstStyle>
          <a:p>
            <a:fld id="{D3B9B8AE-01C4-8F46-9B43-2B90D5796683}" type="datetimeFigureOut">
              <a:rPr lang="en-US" smtClean="0"/>
              <a:t>8/18/22</a:t>
            </a:fld>
            <a:endParaRPr lang="en-US"/>
          </a:p>
        </p:txBody>
      </p:sp>
      <p:sp>
        <p:nvSpPr>
          <p:cNvPr id="5" name="Footer Placeholder 4"/>
          <p:cNvSpPr>
            <a:spLocks noGrp="1"/>
          </p:cNvSpPr>
          <p:nvPr>
            <p:ph type="ftr" sz="quarter" idx="3"/>
          </p:nvPr>
        </p:nvSpPr>
        <p:spPr>
          <a:xfrm>
            <a:off x="5047725" y="7943967"/>
            <a:ext cx="5142964" cy="456322"/>
          </a:xfrm>
          <a:prstGeom prst="rect">
            <a:avLst/>
          </a:prstGeom>
        </p:spPr>
        <p:txBody>
          <a:bodyPr vert="horz" lIns="91440" tIns="45720" rIns="91440" bIns="45720" rtlCol="0" anchor="ctr"/>
          <a:lstStyle>
            <a:lvl1pPr algn="ctr">
              <a:defRPr sz="15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762129" y="7943967"/>
            <a:ext cx="3428643" cy="456322"/>
          </a:xfrm>
          <a:prstGeom prst="rect">
            <a:avLst/>
          </a:prstGeom>
        </p:spPr>
        <p:txBody>
          <a:bodyPr vert="horz" lIns="91440" tIns="45720" rIns="91440" bIns="45720" rtlCol="0" anchor="ctr"/>
          <a:lstStyle>
            <a:lvl1pPr algn="r">
              <a:defRPr sz="1500">
                <a:solidFill>
                  <a:schemeClr val="tx1">
                    <a:tint val="75000"/>
                  </a:schemeClr>
                </a:solidFill>
              </a:defRPr>
            </a:lvl1pPr>
          </a:lstStyle>
          <a:p>
            <a:fld id="{51DC41D6-638F-0445-836B-B263E0D58B4B}" type="slidenum">
              <a:rPr lang="en-US" smtClean="0"/>
              <a:t>‹#›</a:t>
            </a:fld>
            <a:endParaRPr lang="en-US"/>
          </a:p>
        </p:txBody>
      </p:sp>
    </p:spTree>
    <p:extLst>
      <p:ext uri="{BB962C8B-B14F-4D97-AF65-F5344CB8AC3E}">
        <p14:creationId xmlns:p14="http://schemas.microsoft.com/office/powerpoint/2010/main" val="2784986879"/>
      </p:ext>
    </p:extLst>
  </p:cSld>
  <p:clrMap bg1="lt1" tx1="dk1" bg2="lt2" tx2="dk2" accent1="accent1" accent2="accent2" accent3="accent3" accent4="accent4" accent5="accent5" accent6="accent6" hlink="hlink" folHlink="folHlink"/>
  <p:sldLayoutIdLst>
    <p:sldLayoutId id="2147483661" r:id="rId1"/>
    <p:sldLayoutId id="2147483663" r:id="rId2"/>
    <p:sldLayoutId id="2147483664" r:id="rId3"/>
    <p:sldLayoutId id="2147483674" r:id="rId4"/>
    <p:sldLayoutId id="2147483675" r:id="rId5"/>
    <p:sldLayoutId id="2147483679" r:id="rId6"/>
    <p:sldLayoutId id="2147483672" r:id="rId7"/>
    <p:sldLayoutId id="2147483673" r:id="rId8"/>
    <p:sldLayoutId id="2147483677" r:id="rId9"/>
    <p:sldLayoutId id="2147483678" r:id="rId10"/>
    <p:sldLayoutId id="2147483680" r:id="rId11"/>
    <p:sldLayoutId id="2147483681" r:id="rId12"/>
  </p:sldLayoutIdLst>
  <p:txStyles>
    <p:titleStyle>
      <a:lvl1pPr algn="l" defTabSz="1142817" rtl="0" eaLnBrk="1" latinLnBrk="0" hangingPunct="1">
        <a:lnSpc>
          <a:spcPct val="90000"/>
        </a:lnSpc>
        <a:spcBef>
          <a:spcPct val="0"/>
        </a:spcBef>
        <a:buNone/>
        <a:defRPr sz="5499" kern="1200">
          <a:solidFill>
            <a:schemeClr val="tx1"/>
          </a:solidFill>
          <a:latin typeface="+mj-lt"/>
          <a:ea typeface="+mj-ea"/>
          <a:cs typeface="+mj-cs"/>
        </a:defRPr>
      </a:lvl1pPr>
    </p:titleStyle>
    <p:bodyStyle>
      <a:lvl1pPr marL="285704" indent="-285704" algn="l" defTabSz="1142817" rtl="0" eaLnBrk="1" latinLnBrk="0" hangingPunct="1">
        <a:lnSpc>
          <a:spcPct val="90000"/>
        </a:lnSpc>
        <a:spcBef>
          <a:spcPts val="1250"/>
        </a:spcBef>
        <a:buFont typeface="Arial" panose="020B0604020202020204" pitchFamily="34" charset="0"/>
        <a:buChar char="•"/>
        <a:defRPr sz="3499" kern="1200">
          <a:solidFill>
            <a:schemeClr val="tx1"/>
          </a:solidFill>
          <a:latin typeface="+mn-lt"/>
          <a:ea typeface="+mn-ea"/>
          <a:cs typeface="+mn-cs"/>
        </a:defRPr>
      </a:lvl1pPr>
      <a:lvl2pPr marL="857113" indent="-285704" algn="l" defTabSz="1142817" rtl="0" eaLnBrk="1" latinLnBrk="0" hangingPunct="1">
        <a:lnSpc>
          <a:spcPct val="90000"/>
        </a:lnSpc>
        <a:spcBef>
          <a:spcPts val="625"/>
        </a:spcBef>
        <a:buFont typeface="Arial" panose="020B0604020202020204" pitchFamily="34" charset="0"/>
        <a:buChar char="•"/>
        <a:defRPr sz="3000" kern="1200">
          <a:solidFill>
            <a:schemeClr val="tx1"/>
          </a:solidFill>
          <a:latin typeface="+mn-lt"/>
          <a:ea typeface="+mn-ea"/>
          <a:cs typeface="+mn-cs"/>
        </a:defRPr>
      </a:lvl2pPr>
      <a:lvl3pPr marL="1428521" indent="-285704" algn="l" defTabSz="1142817" rtl="0" eaLnBrk="1" latinLnBrk="0" hangingPunct="1">
        <a:lnSpc>
          <a:spcPct val="90000"/>
        </a:lnSpc>
        <a:spcBef>
          <a:spcPts val="625"/>
        </a:spcBef>
        <a:buFont typeface="Arial" panose="020B0604020202020204" pitchFamily="34" charset="0"/>
        <a:buChar char="•"/>
        <a:defRPr sz="2500" kern="1200">
          <a:solidFill>
            <a:schemeClr val="tx1"/>
          </a:solidFill>
          <a:latin typeface="+mn-lt"/>
          <a:ea typeface="+mn-ea"/>
          <a:cs typeface="+mn-cs"/>
        </a:defRPr>
      </a:lvl3pPr>
      <a:lvl4pPr marL="1999930"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4pPr>
      <a:lvl5pPr marL="2571339"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5pPr>
      <a:lvl6pPr marL="3142747"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6pPr>
      <a:lvl7pPr marL="3714156"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7pPr>
      <a:lvl8pPr marL="4285564"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8pPr>
      <a:lvl9pPr marL="4856973"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9pPr>
    </p:bodyStyle>
    <p:otherStyle>
      <a:defPPr>
        <a:defRPr lang="en-US"/>
      </a:defPPr>
      <a:lvl1pPr marL="0" algn="l" defTabSz="1142817" rtl="0" eaLnBrk="1" latinLnBrk="0" hangingPunct="1">
        <a:defRPr sz="2250" kern="1200">
          <a:solidFill>
            <a:schemeClr val="tx1"/>
          </a:solidFill>
          <a:latin typeface="+mn-lt"/>
          <a:ea typeface="+mn-ea"/>
          <a:cs typeface="+mn-cs"/>
        </a:defRPr>
      </a:lvl1pPr>
      <a:lvl2pPr marL="571409" algn="l" defTabSz="1142817" rtl="0" eaLnBrk="1" latinLnBrk="0" hangingPunct="1">
        <a:defRPr sz="2250" kern="1200">
          <a:solidFill>
            <a:schemeClr val="tx1"/>
          </a:solidFill>
          <a:latin typeface="+mn-lt"/>
          <a:ea typeface="+mn-ea"/>
          <a:cs typeface="+mn-cs"/>
        </a:defRPr>
      </a:lvl2pPr>
      <a:lvl3pPr marL="1142817" algn="l" defTabSz="1142817" rtl="0" eaLnBrk="1" latinLnBrk="0" hangingPunct="1">
        <a:defRPr sz="2250" kern="1200">
          <a:solidFill>
            <a:schemeClr val="tx1"/>
          </a:solidFill>
          <a:latin typeface="+mn-lt"/>
          <a:ea typeface="+mn-ea"/>
          <a:cs typeface="+mn-cs"/>
        </a:defRPr>
      </a:lvl3pPr>
      <a:lvl4pPr marL="1714226" algn="l" defTabSz="1142817" rtl="0" eaLnBrk="1" latinLnBrk="0" hangingPunct="1">
        <a:defRPr sz="2250" kern="1200">
          <a:solidFill>
            <a:schemeClr val="tx1"/>
          </a:solidFill>
          <a:latin typeface="+mn-lt"/>
          <a:ea typeface="+mn-ea"/>
          <a:cs typeface="+mn-cs"/>
        </a:defRPr>
      </a:lvl4pPr>
      <a:lvl5pPr marL="2285634" algn="l" defTabSz="1142817" rtl="0" eaLnBrk="1" latinLnBrk="0" hangingPunct="1">
        <a:defRPr sz="2250" kern="1200">
          <a:solidFill>
            <a:schemeClr val="tx1"/>
          </a:solidFill>
          <a:latin typeface="+mn-lt"/>
          <a:ea typeface="+mn-ea"/>
          <a:cs typeface="+mn-cs"/>
        </a:defRPr>
      </a:lvl5pPr>
      <a:lvl6pPr marL="2857043" algn="l" defTabSz="1142817" rtl="0" eaLnBrk="1" latinLnBrk="0" hangingPunct="1">
        <a:defRPr sz="2250" kern="1200">
          <a:solidFill>
            <a:schemeClr val="tx1"/>
          </a:solidFill>
          <a:latin typeface="+mn-lt"/>
          <a:ea typeface="+mn-ea"/>
          <a:cs typeface="+mn-cs"/>
        </a:defRPr>
      </a:lvl6pPr>
      <a:lvl7pPr marL="3428451" algn="l" defTabSz="1142817" rtl="0" eaLnBrk="1" latinLnBrk="0" hangingPunct="1">
        <a:defRPr sz="2250" kern="1200">
          <a:solidFill>
            <a:schemeClr val="tx1"/>
          </a:solidFill>
          <a:latin typeface="+mn-lt"/>
          <a:ea typeface="+mn-ea"/>
          <a:cs typeface="+mn-cs"/>
        </a:defRPr>
      </a:lvl7pPr>
      <a:lvl8pPr marL="3999860" algn="l" defTabSz="1142817" rtl="0" eaLnBrk="1" latinLnBrk="0" hangingPunct="1">
        <a:defRPr sz="2250" kern="1200">
          <a:solidFill>
            <a:schemeClr val="tx1"/>
          </a:solidFill>
          <a:latin typeface="+mn-lt"/>
          <a:ea typeface="+mn-ea"/>
          <a:cs typeface="+mn-cs"/>
        </a:defRPr>
      </a:lvl8pPr>
      <a:lvl9pPr marL="4571268" algn="l" defTabSz="1142817" rtl="0" eaLnBrk="1" latinLnBrk="0" hangingPunct="1">
        <a:defRPr sz="22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microsoft.com/office/2018/10/relationships/comments" Target="../comments/modernComment_7FFFCC8F_14F9C1D8.xml"/><Relationship Id="rId2" Type="http://schemas.openxmlformats.org/officeDocument/2006/relationships/notesSlide" Target="../notesSlides/notesSlide9.xml"/><Relationship Id="rId1" Type="http://schemas.openxmlformats.org/officeDocument/2006/relationships/slideLayout" Target="../slideLayouts/slideLayout10.xml"/><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10.xml"/><Relationship Id="rId4" Type="http://schemas.openxmlformats.org/officeDocument/2006/relationships/hyperlink" Target="https://vwo.com/tools/cro-experimentation-checklist/"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microsoft.com/office/2018/10/relationships/comments" Target="../comments/modernComment_7FFFCCA3_F78CAC31.xml"/><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5.xml"/><Relationship Id="rId1" Type="http://schemas.openxmlformats.org/officeDocument/2006/relationships/slideLayout" Target="../slideLayouts/slideLayout4.xml"/><Relationship Id="rId6" Type="http://schemas.openxmlformats.org/officeDocument/2006/relationships/hyperlink" Target="https://vwo.com/blog/call-to-action-buttons-ultimate-guide/" TargetMode="External"/><Relationship Id="rId5" Type="http://schemas.openxmlformats.org/officeDocument/2006/relationships/image" Target="../media/image30.jpeg"/><Relationship Id="rId4" Type="http://schemas.openxmlformats.org/officeDocument/2006/relationships/image" Target="../media/image29.jpeg"/></Relationships>
</file>

<file path=ppt/slides/_rels/slide18.xml.rels><?xml version="1.0" encoding="UTF-8" standalone="yes"?>
<Relationships xmlns="http://schemas.openxmlformats.org/package/2006/relationships"><Relationship Id="rId3" Type="http://schemas.microsoft.com/office/2018/10/relationships/comments" Target="../comments/modernComment_7FFFCC82_BE39CAD2.xml"/><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8" Type="http://schemas.openxmlformats.org/officeDocument/2006/relationships/image" Target="../media/image20.emf"/><Relationship Id="rId3" Type="http://schemas.openxmlformats.org/officeDocument/2006/relationships/image" Target="../media/image15.emf"/><Relationship Id="rId7" Type="http://schemas.openxmlformats.org/officeDocument/2006/relationships/image" Target="../media/image19.emf"/><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18.emf"/><Relationship Id="rId5" Type="http://schemas.openxmlformats.org/officeDocument/2006/relationships/image" Target="../media/image17.emf"/><Relationship Id="rId4" Type="http://schemas.openxmlformats.org/officeDocument/2006/relationships/image" Target="../media/image16.emf"/></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image" Target="../media/image31.png"/><Relationship Id="rId1" Type="http://schemas.openxmlformats.org/officeDocument/2006/relationships/slideLayout" Target="../slideLayouts/slideLayout4.xml"/><Relationship Id="rId6" Type="http://schemas.openxmlformats.org/officeDocument/2006/relationships/image" Target="../media/image35.jpeg"/><Relationship Id="rId5" Type="http://schemas.openxmlformats.org/officeDocument/2006/relationships/image" Target="../media/image34.png"/><Relationship Id="rId4" Type="http://schemas.openxmlformats.org/officeDocument/2006/relationships/image" Target="../media/image33.png"/></Relationships>
</file>

<file path=ppt/slides/_rels/slide21.xml.rels><?xml version="1.0" encoding="UTF-8" standalone="yes"?>
<Relationships xmlns="http://schemas.openxmlformats.org/package/2006/relationships"><Relationship Id="rId8" Type="http://schemas.openxmlformats.org/officeDocument/2006/relationships/image" Target="../media/image42.svg"/><Relationship Id="rId3" Type="http://schemas.openxmlformats.org/officeDocument/2006/relationships/image" Target="../media/image37.png"/><Relationship Id="rId7" Type="http://schemas.openxmlformats.org/officeDocument/2006/relationships/image" Target="../media/image41.png"/><Relationship Id="rId12" Type="http://schemas.openxmlformats.org/officeDocument/2006/relationships/image" Target="../media/image46.svg"/><Relationship Id="rId2" Type="http://schemas.openxmlformats.org/officeDocument/2006/relationships/notesSlide" Target="../notesSlides/notesSlide18.xml"/><Relationship Id="rId1" Type="http://schemas.openxmlformats.org/officeDocument/2006/relationships/slideLayout" Target="../slideLayouts/slideLayout4.xml"/><Relationship Id="rId6" Type="http://schemas.openxmlformats.org/officeDocument/2006/relationships/image" Target="../media/image40.svg"/><Relationship Id="rId11" Type="http://schemas.openxmlformats.org/officeDocument/2006/relationships/image" Target="../media/image45.png"/><Relationship Id="rId5" Type="http://schemas.openxmlformats.org/officeDocument/2006/relationships/image" Target="../media/image39.png"/><Relationship Id="rId10" Type="http://schemas.openxmlformats.org/officeDocument/2006/relationships/image" Target="../media/image44.svg"/><Relationship Id="rId4" Type="http://schemas.openxmlformats.org/officeDocument/2006/relationships/image" Target="../media/image38.svg"/><Relationship Id="rId9" Type="http://schemas.openxmlformats.org/officeDocument/2006/relationships/image" Target="../media/image43.png"/></Relationships>
</file>

<file path=ppt/slides/_rels/slide22.xml.rels><?xml version="1.0" encoding="UTF-8" standalone="yes"?>
<Relationships xmlns="http://schemas.openxmlformats.org/package/2006/relationships"><Relationship Id="rId3" Type="http://schemas.microsoft.com/office/2018/10/relationships/comments" Target="../comments/modernComment_7FFFCC89_42DCC53C.xml"/><Relationship Id="rId2" Type="http://schemas.openxmlformats.org/officeDocument/2006/relationships/notesSlide" Target="../notesSlides/notesSlide19.xml"/><Relationship Id="rId1" Type="http://schemas.openxmlformats.org/officeDocument/2006/relationships/slideLayout" Target="../slideLayouts/slideLayout4.xml"/><Relationship Id="rId5" Type="http://schemas.openxmlformats.org/officeDocument/2006/relationships/image" Target="../media/image48.jpeg"/><Relationship Id="rId4" Type="http://schemas.openxmlformats.org/officeDocument/2006/relationships/image" Target="../media/image47.jpeg"/></Relationships>
</file>

<file path=ppt/slides/_rels/slide23.xml.rels><?xml version="1.0" encoding="UTF-8" standalone="yes"?>
<Relationships xmlns="http://schemas.openxmlformats.org/package/2006/relationships"><Relationship Id="rId2" Type="http://schemas.openxmlformats.org/officeDocument/2006/relationships/hyperlink" Target="https://experienceleague.adobe.com/tools/calculator/testcalculator.html" TargetMode="Externa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0CD58E8-E1E6-0B65-5A4B-6546997E46C3}"/>
              </a:ext>
            </a:extLst>
          </p:cNvPr>
          <p:cNvSpPr txBox="1"/>
          <p:nvPr/>
        </p:nvSpPr>
        <p:spPr>
          <a:xfrm>
            <a:off x="2363190" y="5189517"/>
            <a:ext cx="0" cy="0"/>
          </a:xfrm>
          <a:prstGeom prst="rect">
            <a:avLst/>
          </a:prstGeom>
        </p:spPr>
        <p:txBody>
          <a:bodyPr vert="horz" wrap="none" lIns="91440" tIns="45720" rIns="91440" bIns="45720" rtlCol="0" anchor="ctr">
            <a:normAutofit fontScale="25000" lnSpcReduction="20000"/>
          </a:bodyPr>
          <a:lstStyle/>
          <a:p>
            <a:pPr algn="l"/>
            <a:endParaRPr lang="en-US" sz="1600" b="0" i="0">
              <a:latin typeface="Futura Next Book" panose="020B0502020204020303" pitchFamily="34" charset="77"/>
            </a:endParaRPr>
          </a:p>
        </p:txBody>
      </p:sp>
    </p:spTree>
    <p:extLst>
      <p:ext uri="{BB962C8B-B14F-4D97-AF65-F5344CB8AC3E}">
        <p14:creationId xmlns:p14="http://schemas.microsoft.com/office/powerpoint/2010/main" val="39885973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B246AE9E-29BA-2966-4408-E8BACCABBE27}"/>
              </a:ext>
            </a:extLst>
          </p:cNvPr>
          <p:cNvSpPr>
            <a:spLocks noGrp="1"/>
          </p:cNvSpPr>
          <p:nvPr>
            <p:ph type="title"/>
          </p:nvPr>
        </p:nvSpPr>
        <p:spPr/>
        <p:txBody>
          <a:bodyPr>
            <a:normAutofit/>
          </a:bodyPr>
          <a:lstStyle/>
          <a:p>
            <a:r>
              <a:rPr lang="en-US"/>
              <a:t>Why A/B testing?</a:t>
            </a:r>
          </a:p>
        </p:txBody>
      </p:sp>
      <p:sp>
        <p:nvSpPr>
          <p:cNvPr id="13" name="Content Placeholder 12">
            <a:extLst>
              <a:ext uri="{FF2B5EF4-FFF2-40B4-BE49-F238E27FC236}">
                <a16:creationId xmlns:a16="http://schemas.microsoft.com/office/drawing/2014/main" id="{CD0F6092-51E4-A179-F5DF-1ACDA12A93E5}"/>
              </a:ext>
            </a:extLst>
          </p:cNvPr>
          <p:cNvSpPr>
            <a:spLocks noGrp="1"/>
          </p:cNvSpPr>
          <p:nvPr>
            <p:ph idx="1"/>
          </p:nvPr>
        </p:nvSpPr>
        <p:spPr>
          <a:xfrm>
            <a:off x="15879516" y="5133597"/>
            <a:ext cx="13143131" cy="5272906"/>
          </a:xfrm>
        </p:spPr>
        <p:txBody>
          <a:bodyPr vert="horz" lIns="91440" tIns="45720" rIns="91440" bIns="45720" rtlCol="0" anchor="t">
            <a:normAutofit/>
          </a:bodyPr>
          <a:lstStyle/>
          <a:p>
            <a:pPr marL="0" indent="0">
              <a:lnSpc>
                <a:spcPct val="100000"/>
              </a:lnSpc>
              <a:spcBef>
                <a:spcPts val="0"/>
              </a:spcBef>
              <a:buNone/>
            </a:pPr>
            <a:endParaRPr lang="en-IN">
              <a:latin typeface="Calibri"/>
              <a:cs typeface="Calibri"/>
            </a:endParaRPr>
          </a:p>
          <a:p>
            <a:pPr marL="285750" indent="-285750">
              <a:lnSpc>
                <a:spcPct val="100000"/>
              </a:lnSpc>
              <a:spcBef>
                <a:spcPts val="0"/>
              </a:spcBef>
              <a:buFont typeface="Arial,Sans-Serif" panose="020B0604020202020204" pitchFamily="34" charset="0"/>
            </a:pPr>
            <a:endParaRPr lang="en-US"/>
          </a:p>
        </p:txBody>
      </p:sp>
      <p:sp>
        <p:nvSpPr>
          <p:cNvPr id="11" name="Text Placeholder 10">
            <a:extLst>
              <a:ext uri="{FF2B5EF4-FFF2-40B4-BE49-F238E27FC236}">
                <a16:creationId xmlns:a16="http://schemas.microsoft.com/office/drawing/2014/main" id="{38AC68A0-E642-E471-AE32-F9FAD82F3377}"/>
              </a:ext>
            </a:extLst>
          </p:cNvPr>
          <p:cNvSpPr>
            <a:spLocks noGrp="1"/>
          </p:cNvSpPr>
          <p:nvPr>
            <p:ph type="body" sz="quarter" idx="13"/>
          </p:nvPr>
        </p:nvSpPr>
        <p:spPr/>
        <p:txBody>
          <a:bodyPr/>
          <a:lstStyle/>
          <a:p>
            <a:r>
              <a:rPr lang="en-IN"/>
              <a:t>A/B testing</a:t>
            </a:r>
          </a:p>
          <a:p>
            <a:endParaRPr lang="en-US"/>
          </a:p>
        </p:txBody>
      </p:sp>
      <p:pic>
        <p:nvPicPr>
          <p:cNvPr id="4" name="Picture 3" descr="A picture containing text&#10;&#10;Description automatically generated">
            <a:extLst>
              <a:ext uri="{FF2B5EF4-FFF2-40B4-BE49-F238E27FC236}">
                <a16:creationId xmlns:a16="http://schemas.microsoft.com/office/drawing/2014/main" id="{B1E63CCD-B28E-4F2D-EE7A-B7C229DAEE58}"/>
              </a:ext>
            </a:extLst>
          </p:cNvPr>
          <p:cNvPicPr>
            <a:picLocks noChangeAspect="1"/>
          </p:cNvPicPr>
          <p:nvPr/>
        </p:nvPicPr>
        <p:blipFill>
          <a:blip r:embed="rId3"/>
          <a:stretch>
            <a:fillRect/>
          </a:stretch>
        </p:blipFill>
        <p:spPr>
          <a:xfrm>
            <a:off x="1047638" y="3400522"/>
            <a:ext cx="13626829" cy="1769867"/>
          </a:xfrm>
          <a:prstGeom prst="rect">
            <a:avLst/>
          </a:prstGeom>
        </p:spPr>
      </p:pic>
      <p:sp>
        <p:nvSpPr>
          <p:cNvPr id="6" name="TextBox 5">
            <a:extLst>
              <a:ext uri="{FF2B5EF4-FFF2-40B4-BE49-F238E27FC236}">
                <a16:creationId xmlns:a16="http://schemas.microsoft.com/office/drawing/2014/main" id="{93159B42-5E6A-CE09-5E2C-9E488B3B3AFD}"/>
              </a:ext>
            </a:extLst>
          </p:cNvPr>
          <p:cNvSpPr txBox="1"/>
          <p:nvPr/>
        </p:nvSpPr>
        <p:spPr>
          <a:xfrm>
            <a:off x="941844" y="7206479"/>
            <a:ext cx="6327627" cy="246221"/>
          </a:xfrm>
          <a:prstGeom prst="rect">
            <a:avLst/>
          </a:prstGeom>
          <a:noFill/>
        </p:spPr>
        <p:txBody>
          <a:bodyPr wrap="square" lIns="0" tIns="0" rIns="0" bIns="0" rtlCol="0">
            <a:spAutoFit/>
          </a:bodyPr>
          <a:lstStyle/>
          <a:p>
            <a:r>
              <a:rPr lang="en-US" sz="1600"/>
              <a:t>https://vwo.com/ab-testing/</a:t>
            </a:r>
          </a:p>
        </p:txBody>
      </p:sp>
    </p:spTree>
    <p:extLst>
      <p:ext uri="{BB962C8B-B14F-4D97-AF65-F5344CB8AC3E}">
        <p14:creationId xmlns:p14="http://schemas.microsoft.com/office/powerpoint/2010/main" val="25011272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3624397-B7B0-67BC-B608-39917DE192AB}"/>
              </a:ext>
            </a:extLst>
          </p:cNvPr>
          <p:cNvSpPr>
            <a:spLocks noGrp="1"/>
          </p:cNvSpPr>
          <p:nvPr>
            <p:ph type="title"/>
          </p:nvPr>
        </p:nvSpPr>
        <p:spPr/>
        <p:txBody>
          <a:bodyPr/>
          <a:lstStyle/>
          <a:p>
            <a:pPr>
              <a:lnSpc>
                <a:spcPct val="120000"/>
              </a:lnSpc>
            </a:pPr>
            <a:r>
              <a:rPr lang="en-IN"/>
              <a:t>Multivariant testing </a:t>
            </a:r>
          </a:p>
        </p:txBody>
      </p:sp>
      <p:sp>
        <p:nvSpPr>
          <p:cNvPr id="7" name="Text Placeholder 6">
            <a:extLst>
              <a:ext uri="{FF2B5EF4-FFF2-40B4-BE49-F238E27FC236}">
                <a16:creationId xmlns:a16="http://schemas.microsoft.com/office/drawing/2014/main" id="{0C3D66DC-3758-699B-8A09-FED528B847D6}"/>
              </a:ext>
            </a:extLst>
          </p:cNvPr>
          <p:cNvSpPr>
            <a:spLocks noGrp="1"/>
          </p:cNvSpPr>
          <p:nvPr>
            <p:ph type="body" sz="quarter" idx="13"/>
          </p:nvPr>
        </p:nvSpPr>
        <p:spPr/>
        <p:txBody>
          <a:bodyPr/>
          <a:lstStyle/>
          <a:p>
            <a:r>
              <a:rPr lang="en-IN"/>
              <a:t>A/B testing – 3 Types</a:t>
            </a:r>
          </a:p>
          <a:p>
            <a:endParaRPr lang="en-US"/>
          </a:p>
        </p:txBody>
      </p:sp>
      <p:sp>
        <p:nvSpPr>
          <p:cNvPr id="19" name="TextBox 18">
            <a:extLst>
              <a:ext uri="{FF2B5EF4-FFF2-40B4-BE49-F238E27FC236}">
                <a16:creationId xmlns:a16="http://schemas.microsoft.com/office/drawing/2014/main" id="{50067BED-84E5-D308-331B-CCF6CA18647F}"/>
              </a:ext>
            </a:extLst>
          </p:cNvPr>
          <p:cNvSpPr txBox="1"/>
          <p:nvPr/>
        </p:nvSpPr>
        <p:spPr>
          <a:xfrm>
            <a:off x="848082" y="7471918"/>
            <a:ext cx="6327627" cy="255455"/>
          </a:xfrm>
          <a:prstGeom prst="rect">
            <a:avLst/>
          </a:prstGeom>
          <a:noFill/>
        </p:spPr>
        <p:txBody>
          <a:bodyPr wrap="square" lIns="0" tIns="0" rIns="0" bIns="0" rtlCol="0">
            <a:spAutoFit/>
          </a:bodyPr>
          <a:lstStyle/>
          <a:p>
            <a:pPr defTabSz="1142817">
              <a:lnSpc>
                <a:spcPct val="120000"/>
              </a:lnSpc>
              <a:defRPr/>
            </a:pPr>
            <a:r>
              <a:rPr lang="en-US" sz="1500">
                <a:solidFill>
                  <a:srgbClr val="191919"/>
                </a:solidFill>
                <a:latin typeface="Futura Next Book"/>
              </a:rPr>
              <a:t>https://vwo.com/ab-testing/#different-types-of-a-b-tests</a:t>
            </a:r>
          </a:p>
        </p:txBody>
      </p:sp>
      <p:pic>
        <p:nvPicPr>
          <p:cNvPr id="1028" name="Picture 4" descr="example of multivariate testing">
            <a:extLst>
              <a:ext uri="{FF2B5EF4-FFF2-40B4-BE49-F238E27FC236}">
                <a16:creationId xmlns:a16="http://schemas.microsoft.com/office/drawing/2014/main" id="{49B14034-3118-65DC-90FD-8CC82613EA9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7638" y="2172798"/>
            <a:ext cx="7001022" cy="4597242"/>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2E1EE3E-C022-D305-775D-87C6A20626FF}"/>
              </a:ext>
            </a:extLst>
          </p:cNvPr>
          <p:cNvSpPr/>
          <p:nvPr/>
        </p:nvSpPr>
        <p:spPr>
          <a:xfrm>
            <a:off x="8426646" y="2172798"/>
            <a:ext cx="4011955" cy="1369055"/>
          </a:xfrm>
          <a:prstGeom prst="rect">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42817">
              <a:defRPr/>
            </a:pPr>
            <a:endParaRPr lang="en-US" sz="2250">
              <a:solidFill>
                <a:srgbClr val="FFFFFF"/>
              </a:solidFill>
              <a:latin typeface="Futura Next Book"/>
            </a:endParaRPr>
          </a:p>
        </p:txBody>
      </p:sp>
      <p:sp>
        <p:nvSpPr>
          <p:cNvPr id="3" name="TextBox 2">
            <a:extLst>
              <a:ext uri="{FF2B5EF4-FFF2-40B4-BE49-F238E27FC236}">
                <a16:creationId xmlns:a16="http://schemas.microsoft.com/office/drawing/2014/main" id="{BAD05DE8-3A17-8E3F-A3FA-F17BC19B3CF6}"/>
              </a:ext>
            </a:extLst>
          </p:cNvPr>
          <p:cNvSpPr txBox="1"/>
          <p:nvPr/>
        </p:nvSpPr>
        <p:spPr>
          <a:xfrm>
            <a:off x="8641041" y="2445160"/>
            <a:ext cx="3517658" cy="847796"/>
          </a:xfrm>
          <a:prstGeom prst="rect">
            <a:avLst/>
          </a:prstGeom>
          <a:noFill/>
        </p:spPr>
        <p:txBody>
          <a:bodyPr wrap="square">
            <a:spAutoFit/>
          </a:bodyPr>
          <a:lstStyle>
            <a:defPPr>
              <a:defRPr lang="en-US"/>
            </a:defPPr>
            <a:lvl1pPr>
              <a:lnSpc>
                <a:spcPct val="120000"/>
              </a:lnSpc>
              <a:defRPr>
                <a:latin typeface="Futura Next Book" panose="020B0502020204020303" pitchFamily="34" charset="77"/>
              </a:defRPr>
            </a:lvl1pPr>
          </a:lstStyle>
          <a:p>
            <a:r>
              <a:rPr lang="en-IN" sz="1400"/>
              <a:t>Used to analyse which combination of variables perform the best out of all possible permutations.</a:t>
            </a:r>
          </a:p>
        </p:txBody>
      </p:sp>
      <p:sp>
        <p:nvSpPr>
          <p:cNvPr id="6" name="Rectangle 5">
            <a:extLst>
              <a:ext uri="{FF2B5EF4-FFF2-40B4-BE49-F238E27FC236}">
                <a16:creationId xmlns:a16="http://schemas.microsoft.com/office/drawing/2014/main" id="{4765E591-1554-220B-8012-E6FC0BCF50F7}"/>
              </a:ext>
            </a:extLst>
          </p:cNvPr>
          <p:cNvSpPr/>
          <p:nvPr/>
        </p:nvSpPr>
        <p:spPr>
          <a:xfrm>
            <a:off x="8426646" y="3793253"/>
            <a:ext cx="4011955" cy="1369055"/>
          </a:xfrm>
          <a:prstGeom prst="rect">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42817">
              <a:defRPr/>
            </a:pPr>
            <a:endParaRPr lang="en-US" sz="2250">
              <a:solidFill>
                <a:srgbClr val="FFFFFF"/>
              </a:solidFill>
              <a:latin typeface="Futura Next Book"/>
            </a:endParaRPr>
          </a:p>
        </p:txBody>
      </p:sp>
      <p:sp>
        <p:nvSpPr>
          <p:cNvPr id="8" name="TextBox 7">
            <a:extLst>
              <a:ext uri="{FF2B5EF4-FFF2-40B4-BE49-F238E27FC236}">
                <a16:creationId xmlns:a16="http://schemas.microsoft.com/office/drawing/2014/main" id="{5C4AC6CF-054B-30EC-15E2-0D29110F18D0}"/>
              </a:ext>
            </a:extLst>
          </p:cNvPr>
          <p:cNvSpPr txBox="1"/>
          <p:nvPr/>
        </p:nvSpPr>
        <p:spPr>
          <a:xfrm>
            <a:off x="8641041" y="4065615"/>
            <a:ext cx="3517658" cy="496931"/>
          </a:xfrm>
          <a:prstGeom prst="rect">
            <a:avLst/>
          </a:prstGeom>
          <a:noFill/>
        </p:spPr>
        <p:txBody>
          <a:bodyPr wrap="square" lIns="0" tIns="0" rIns="0" bIns="0" rtlCol="0">
            <a:spAutoFit/>
          </a:bodyPr>
          <a:lstStyle/>
          <a:p>
            <a:pPr fontAlgn="base">
              <a:lnSpc>
                <a:spcPct val="120000"/>
              </a:lnSpc>
              <a:defRPr/>
            </a:pPr>
            <a:r>
              <a:rPr lang="en-IN" sz="1400" b="1">
                <a:latin typeface="Futura Next Book" panose="020B0502020204020303" pitchFamily="34" charset="77"/>
              </a:rPr>
              <a:t>Use case:</a:t>
            </a:r>
            <a:r>
              <a:rPr lang="en-IN" sz="1400">
                <a:latin typeface="Futura Next Book" panose="020B0502020204020303" pitchFamily="34" charset="77"/>
              </a:rPr>
              <a:t> advanced marketing, product, and development professionals.</a:t>
            </a:r>
          </a:p>
        </p:txBody>
      </p:sp>
      <p:sp>
        <p:nvSpPr>
          <p:cNvPr id="12" name="Rectangle 11">
            <a:extLst>
              <a:ext uri="{FF2B5EF4-FFF2-40B4-BE49-F238E27FC236}">
                <a16:creationId xmlns:a16="http://schemas.microsoft.com/office/drawing/2014/main" id="{0FE89E02-8376-3766-69CB-0E24CC1D6FE3}"/>
              </a:ext>
            </a:extLst>
          </p:cNvPr>
          <p:cNvSpPr/>
          <p:nvPr/>
        </p:nvSpPr>
        <p:spPr>
          <a:xfrm>
            <a:off x="8426646" y="5400985"/>
            <a:ext cx="4011955" cy="1369055"/>
          </a:xfrm>
          <a:prstGeom prst="rect">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42817">
              <a:defRPr/>
            </a:pPr>
            <a:endParaRPr lang="en-US" sz="2250">
              <a:solidFill>
                <a:srgbClr val="FFFFFF"/>
              </a:solidFill>
              <a:latin typeface="Futura Next Book"/>
            </a:endParaRPr>
          </a:p>
        </p:txBody>
      </p:sp>
      <p:sp>
        <p:nvSpPr>
          <p:cNvPr id="13" name="TextBox 12">
            <a:extLst>
              <a:ext uri="{FF2B5EF4-FFF2-40B4-BE49-F238E27FC236}">
                <a16:creationId xmlns:a16="http://schemas.microsoft.com/office/drawing/2014/main" id="{36AD7294-4BC8-92E9-94DF-7E1389FDFDA2}"/>
              </a:ext>
            </a:extLst>
          </p:cNvPr>
          <p:cNvSpPr txBox="1"/>
          <p:nvPr/>
        </p:nvSpPr>
        <p:spPr>
          <a:xfrm>
            <a:off x="8641041" y="5673347"/>
            <a:ext cx="3517658" cy="496931"/>
          </a:xfrm>
          <a:prstGeom prst="rect">
            <a:avLst/>
          </a:prstGeom>
          <a:noFill/>
        </p:spPr>
        <p:txBody>
          <a:bodyPr wrap="square" lIns="0" tIns="0" rIns="0" bIns="0" rtlCol="0">
            <a:spAutoFit/>
          </a:bodyPr>
          <a:lstStyle/>
          <a:p>
            <a:pPr fontAlgn="base">
              <a:lnSpc>
                <a:spcPct val="120000"/>
              </a:lnSpc>
              <a:defRPr/>
            </a:pPr>
            <a:r>
              <a:rPr lang="en-IN" sz="1400">
                <a:latin typeface="Futura Next Book" panose="020B0502020204020303" pitchFamily="34" charset="77"/>
              </a:rPr>
              <a:t>Helps to avoid the need to conduct sequential A/B tests.</a:t>
            </a:r>
          </a:p>
        </p:txBody>
      </p:sp>
    </p:spTree>
    <p:extLst>
      <p:ext uri="{BB962C8B-B14F-4D97-AF65-F5344CB8AC3E}">
        <p14:creationId xmlns:p14="http://schemas.microsoft.com/office/powerpoint/2010/main" val="351912408"/>
      </p:ext>
    </p:extLst>
  </p:cSld>
  <p:clrMapOvr>
    <a:masterClrMapping/>
  </p:clrMapOvr>
  <p:extLst>
    <p:ext uri="{6950BFC3-D8DA-4A85-94F7-54DA5524770B}">
      <p188:commentRel xmlns:p188="http://schemas.microsoft.com/office/powerpoint/2018/8/main" r:id="rId3"/>
    </p:ext>
  </p:extLs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3624397-B7B0-67BC-B608-39917DE192AB}"/>
              </a:ext>
            </a:extLst>
          </p:cNvPr>
          <p:cNvSpPr>
            <a:spLocks noGrp="1"/>
          </p:cNvSpPr>
          <p:nvPr>
            <p:ph type="title"/>
          </p:nvPr>
        </p:nvSpPr>
        <p:spPr/>
        <p:txBody>
          <a:bodyPr/>
          <a:lstStyle/>
          <a:p>
            <a:pPr>
              <a:lnSpc>
                <a:spcPct val="120000"/>
              </a:lnSpc>
            </a:pPr>
            <a:r>
              <a:rPr lang="en-IN"/>
              <a:t>Split URL testing</a:t>
            </a:r>
          </a:p>
        </p:txBody>
      </p:sp>
      <p:sp>
        <p:nvSpPr>
          <p:cNvPr id="7" name="Text Placeholder 6">
            <a:extLst>
              <a:ext uri="{FF2B5EF4-FFF2-40B4-BE49-F238E27FC236}">
                <a16:creationId xmlns:a16="http://schemas.microsoft.com/office/drawing/2014/main" id="{0C3D66DC-3758-699B-8A09-FED528B847D6}"/>
              </a:ext>
            </a:extLst>
          </p:cNvPr>
          <p:cNvSpPr>
            <a:spLocks noGrp="1"/>
          </p:cNvSpPr>
          <p:nvPr>
            <p:ph type="body" sz="quarter" idx="13"/>
          </p:nvPr>
        </p:nvSpPr>
        <p:spPr/>
        <p:txBody>
          <a:bodyPr/>
          <a:lstStyle/>
          <a:p>
            <a:r>
              <a:rPr lang="en-IN"/>
              <a:t>A/B testing</a:t>
            </a:r>
          </a:p>
          <a:p>
            <a:endParaRPr lang="en-US"/>
          </a:p>
        </p:txBody>
      </p:sp>
      <p:sp>
        <p:nvSpPr>
          <p:cNvPr id="19" name="TextBox 18">
            <a:extLst>
              <a:ext uri="{FF2B5EF4-FFF2-40B4-BE49-F238E27FC236}">
                <a16:creationId xmlns:a16="http://schemas.microsoft.com/office/drawing/2014/main" id="{50067BED-84E5-D308-331B-CCF6CA18647F}"/>
              </a:ext>
            </a:extLst>
          </p:cNvPr>
          <p:cNvSpPr txBox="1"/>
          <p:nvPr/>
        </p:nvSpPr>
        <p:spPr>
          <a:xfrm>
            <a:off x="848082" y="7471918"/>
            <a:ext cx="6327627" cy="255455"/>
          </a:xfrm>
          <a:prstGeom prst="rect">
            <a:avLst/>
          </a:prstGeom>
          <a:noFill/>
        </p:spPr>
        <p:txBody>
          <a:bodyPr wrap="square" lIns="0" tIns="0" rIns="0" bIns="0" rtlCol="0">
            <a:spAutoFit/>
          </a:bodyPr>
          <a:lstStyle/>
          <a:p>
            <a:pPr defTabSz="1142817">
              <a:lnSpc>
                <a:spcPct val="120000"/>
              </a:lnSpc>
              <a:defRPr/>
            </a:pPr>
            <a:r>
              <a:rPr lang="en-US" sz="1500">
                <a:solidFill>
                  <a:srgbClr val="191919"/>
                </a:solidFill>
                <a:latin typeface="Futura Next Book"/>
              </a:rPr>
              <a:t>https://vwo.com/ab-testing/#different-types-of-a-b-tests</a:t>
            </a:r>
          </a:p>
        </p:txBody>
      </p:sp>
      <p:pic>
        <p:nvPicPr>
          <p:cNvPr id="1026" name="Picture 2" descr="example of Split URL testing">
            <a:extLst>
              <a:ext uri="{FF2B5EF4-FFF2-40B4-BE49-F238E27FC236}">
                <a16:creationId xmlns:a16="http://schemas.microsoft.com/office/drawing/2014/main" id="{BFD96C91-A19D-FB9D-F75C-63A7516B96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7638" y="2172798"/>
            <a:ext cx="6974094" cy="4031661"/>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D3BFA32E-7BC0-B915-7412-36FA9770D97B}"/>
              </a:ext>
            </a:extLst>
          </p:cNvPr>
          <p:cNvSpPr/>
          <p:nvPr/>
        </p:nvSpPr>
        <p:spPr>
          <a:xfrm>
            <a:off x="8426646" y="2172798"/>
            <a:ext cx="4011955" cy="1369055"/>
          </a:xfrm>
          <a:prstGeom prst="rect">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42817">
              <a:defRPr/>
            </a:pPr>
            <a:endParaRPr lang="en-US" sz="2250">
              <a:solidFill>
                <a:srgbClr val="FFFFFF"/>
              </a:solidFill>
              <a:latin typeface="Futura Next Book"/>
            </a:endParaRPr>
          </a:p>
        </p:txBody>
      </p:sp>
      <p:sp>
        <p:nvSpPr>
          <p:cNvPr id="10" name="TextBox 9">
            <a:extLst>
              <a:ext uri="{FF2B5EF4-FFF2-40B4-BE49-F238E27FC236}">
                <a16:creationId xmlns:a16="http://schemas.microsoft.com/office/drawing/2014/main" id="{8F5F088F-FD48-DA19-7888-352D9DD42C90}"/>
              </a:ext>
            </a:extLst>
          </p:cNvPr>
          <p:cNvSpPr txBox="1"/>
          <p:nvPr/>
        </p:nvSpPr>
        <p:spPr>
          <a:xfrm>
            <a:off x="8641041" y="2316207"/>
            <a:ext cx="3517658" cy="1106329"/>
          </a:xfrm>
          <a:prstGeom prst="rect">
            <a:avLst/>
          </a:prstGeom>
          <a:noFill/>
        </p:spPr>
        <p:txBody>
          <a:bodyPr wrap="square">
            <a:spAutoFit/>
          </a:bodyPr>
          <a:lstStyle>
            <a:defPPr>
              <a:defRPr lang="en-US"/>
            </a:defPPr>
            <a:lvl1pPr>
              <a:lnSpc>
                <a:spcPct val="120000"/>
              </a:lnSpc>
              <a:defRPr>
                <a:latin typeface="Futura Next Book" panose="020B0502020204020303" pitchFamily="34" charset="77"/>
              </a:defRPr>
            </a:lvl1pPr>
          </a:lstStyle>
          <a:p>
            <a:pPr fontAlgn="base">
              <a:defRPr/>
            </a:pPr>
            <a:r>
              <a:rPr lang="en-IN" sz="1400" dirty="0"/>
              <a:t>Split URL testing is an </a:t>
            </a:r>
            <a:r>
              <a:rPr lang="en-IN" sz="1400" u="sng" dirty="0">
                <a:hlinkClick r:id="rId4">
                  <a:extLst>
                    <a:ext uri="{A12FA001-AC4F-418D-AE19-62706E023703}">
                      <ahyp:hlinkClr xmlns:ahyp="http://schemas.microsoft.com/office/drawing/2018/hyperlinkcolor" val="tx"/>
                    </a:ext>
                  </a:extLst>
                </a:hlinkClick>
              </a:rPr>
              <a:t>experimentation process</a:t>
            </a:r>
            <a:r>
              <a:rPr lang="en-IN" sz="1400" u="sng" dirty="0"/>
              <a:t> </a:t>
            </a:r>
            <a:r>
              <a:rPr lang="en-IN" sz="1400" dirty="0"/>
              <a:t>wherein an entirely new version of an existing web page URL is tested to </a:t>
            </a:r>
            <a:r>
              <a:rPr lang="en-IN" sz="1400" dirty="0" err="1"/>
              <a:t>analyze</a:t>
            </a:r>
            <a:r>
              <a:rPr lang="en-IN" sz="1400" dirty="0"/>
              <a:t> which one performs better. </a:t>
            </a:r>
          </a:p>
        </p:txBody>
      </p:sp>
      <p:sp>
        <p:nvSpPr>
          <p:cNvPr id="11" name="Rectangle 10">
            <a:extLst>
              <a:ext uri="{FF2B5EF4-FFF2-40B4-BE49-F238E27FC236}">
                <a16:creationId xmlns:a16="http://schemas.microsoft.com/office/drawing/2014/main" id="{F9D4B052-48C4-E6B5-E900-5AAE3D77977F}"/>
              </a:ext>
            </a:extLst>
          </p:cNvPr>
          <p:cNvSpPr/>
          <p:nvPr/>
        </p:nvSpPr>
        <p:spPr>
          <a:xfrm>
            <a:off x="8426646" y="3793253"/>
            <a:ext cx="4011955" cy="1369055"/>
          </a:xfrm>
          <a:prstGeom prst="rect">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42817">
              <a:defRPr/>
            </a:pPr>
            <a:endParaRPr lang="en-US" sz="2250">
              <a:solidFill>
                <a:srgbClr val="FFFFFF"/>
              </a:solidFill>
              <a:latin typeface="Futura Next Book"/>
            </a:endParaRPr>
          </a:p>
        </p:txBody>
      </p:sp>
      <p:sp>
        <p:nvSpPr>
          <p:cNvPr id="12" name="TextBox 11">
            <a:extLst>
              <a:ext uri="{FF2B5EF4-FFF2-40B4-BE49-F238E27FC236}">
                <a16:creationId xmlns:a16="http://schemas.microsoft.com/office/drawing/2014/main" id="{0167D1E5-922F-FD1F-A51E-89EF15C3CB7E}"/>
              </a:ext>
            </a:extLst>
          </p:cNvPr>
          <p:cNvSpPr txBox="1"/>
          <p:nvPr/>
        </p:nvSpPr>
        <p:spPr>
          <a:xfrm>
            <a:off x="8641041" y="4065615"/>
            <a:ext cx="3517658" cy="861774"/>
          </a:xfrm>
          <a:prstGeom prst="rect">
            <a:avLst/>
          </a:prstGeom>
          <a:noFill/>
        </p:spPr>
        <p:txBody>
          <a:bodyPr wrap="square" lIns="0" tIns="0" rIns="0" bIns="0" rtlCol="0">
            <a:spAutoFit/>
          </a:bodyPr>
          <a:lstStyle/>
          <a:p>
            <a:r>
              <a:rPr lang="en-IN" sz="1400">
                <a:latin typeface="Futura Next Book" panose="020B0502020204020303" pitchFamily="34" charset="77"/>
              </a:rPr>
              <a:t>Recommended for running tests with non-UI changes, such as switching to a different database, optimizing your page’s load time, etc. </a:t>
            </a:r>
          </a:p>
        </p:txBody>
      </p:sp>
      <p:sp>
        <p:nvSpPr>
          <p:cNvPr id="13" name="Rectangle 12">
            <a:extLst>
              <a:ext uri="{FF2B5EF4-FFF2-40B4-BE49-F238E27FC236}">
                <a16:creationId xmlns:a16="http://schemas.microsoft.com/office/drawing/2014/main" id="{5E231F39-95C6-7967-3287-44A4B62A928A}"/>
              </a:ext>
            </a:extLst>
          </p:cNvPr>
          <p:cNvSpPr/>
          <p:nvPr/>
        </p:nvSpPr>
        <p:spPr>
          <a:xfrm>
            <a:off x="8426646" y="5400985"/>
            <a:ext cx="4011955" cy="1369055"/>
          </a:xfrm>
          <a:prstGeom prst="rect">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42817">
              <a:defRPr/>
            </a:pPr>
            <a:endParaRPr lang="en-US" sz="2250">
              <a:solidFill>
                <a:srgbClr val="FFFFFF"/>
              </a:solidFill>
              <a:latin typeface="Futura Next Book"/>
            </a:endParaRPr>
          </a:p>
        </p:txBody>
      </p:sp>
      <p:sp>
        <p:nvSpPr>
          <p:cNvPr id="14" name="TextBox 13">
            <a:extLst>
              <a:ext uri="{FF2B5EF4-FFF2-40B4-BE49-F238E27FC236}">
                <a16:creationId xmlns:a16="http://schemas.microsoft.com/office/drawing/2014/main" id="{A6DFD3CB-0077-4DB5-4B6B-42ADDDAE7986}"/>
              </a:ext>
            </a:extLst>
          </p:cNvPr>
          <p:cNvSpPr txBox="1"/>
          <p:nvPr/>
        </p:nvSpPr>
        <p:spPr>
          <a:xfrm>
            <a:off x="8641041" y="5673347"/>
            <a:ext cx="3517658" cy="755463"/>
          </a:xfrm>
          <a:prstGeom prst="rect">
            <a:avLst/>
          </a:prstGeom>
          <a:noFill/>
        </p:spPr>
        <p:txBody>
          <a:bodyPr wrap="square" lIns="0" tIns="0" rIns="0" bIns="0" rtlCol="0">
            <a:spAutoFit/>
          </a:bodyPr>
          <a:lstStyle/>
          <a:p>
            <a:pPr fontAlgn="base">
              <a:lnSpc>
                <a:spcPct val="120000"/>
              </a:lnSpc>
              <a:defRPr/>
            </a:pPr>
            <a:r>
              <a:rPr lang="en-IN" sz="1400">
                <a:latin typeface="Futura Next Book" panose="020B0502020204020303" pitchFamily="34" charset="77"/>
              </a:rPr>
              <a:t>A better and much-recommended testing method for dynamic content. </a:t>
            </a:r>
          </a:p>
          <a:p>
            <a:pPr fontAlgn="base">
              <a:lnSpc>
                <a:spcPct val="120000"/>
              </a:lnSpc>
              <a:defRPr/>
            </a:pPr>
            <a:endParaRPr lang="en-IN" sz="1400">
              <a:latin typeface="Futura Next Book" panose="020B0502020204020303" pitchFamily="34" charset="77"/>
            </a:endParaRPr>
          </a:p>
        </p:txBody>
      </p:sp>
    </p:spTree>
    <p:extLst>
      <p:ext uri="{BB962C8B-B14F-4D97-AF65-F5344CB8AC3E}">
        <p14:creationId xmlns:p14="http://schemas.microsoft.com/office/powerpoint/2010/main" val="30019525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4" descr="example of multipage testing">
            <a:extLst>
              <a:ext uri="{FF2B5EF4-FFF2-40B4-BE49-F238E27FC236}">
                <a16:creationId xmlns:a16="http://schemas.microsoft.com/office/drawing/2014/main" id="{55462CAE-AA5B-CF4A-247B-9C4AD6D3AE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7638" y="2172798"/>
            <a:ext cx="7001022" cy="4597241"/>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a:extLst>
              <a:ext uri="{FF2B5EF4-FFF2-40B4-BE49-F238E27FC236}">
                <a16:creationId xmlns:a16="http://schemas.microsoft.com/office/drawing/2014/main" id="{93624397-B7B0-67BC-B608-39917DE192AB}"/>
              </a:ext>
            </a:extLst>
          </p:cNvPr>
          <p:cNvSpPr>
            <a:spLocks noGrp="1"/>
          </p:cNvSpPr>
          <p:nvPr>
            <p:ph type="title"/>
          </p:nvPr>
        </p:nvSpPr>
        <p:spPr/>
        <p:txBody>
          <a:bodyPr/>
          <a:lstStyle/>
          <a:p>
            <a:pPr>
              <a:lnSpc>
                <a:spcPct val="120000"/>
              </a:lnSpc>
            </a:pPr>
            <a:r>
              <a:rPr lang="en-IN"/>
              <a:t>Multipage testing</a:t>
            </a:r>
          </a:p>
        </p:txBody>
      </p:sp>
      <p:sp>
        <p:nvSpPr>
          <p:cNvPr id="7" name="Text Placeholder 6">
            <a:extLst>
              <a:ext uri="{FF2B5EF4-FFF2-40B4-BE49-F238E27FC236}">
                <a16:creationId xmlns:a16="http://schemas.microsoft.com/office/drawing/2014/main" id="{0C3D66DC-3758-699B-8A09-FED528B847D6}"/>
              </a:ext>
            </a:extLst>
          </p:cNvPr>
          <p:cNvSpPr>
            <a:spLocks noGrp="1"/>
          </p:cNvSpPr>
          <p:nvPr>
            <p:ph type="body" sz="quarter" idx="13"/>
          </p:nvPr>
        </p:nvSpPr>
        <p:spPr/>
        <p:txBody>
          <a:bodyPr/>
          <a:lstStyle/>
          <a:p>
            <a:r>
              <a:rPr lang="en-IN"/>
              <a:t>A/B testing</a:t>
            </a:r>
          </a:p>
          <a:p>
            <a:endParaRPr lang="en-US"/>
          </a:p>
        </p:txBody>
      </p:sp>
      <p:sp>
        <p:nvSpPr>
          <p:cNvPr id="19" name="TextBox 18">
            <a:extLst>
              <a:ext uri="{FF2B5EF4-FFF2-40B4-BE49-F238E27FC236}">
                <a16:creationId xmlns:a16="http://schemas.microsoft.com/office/drawing/2014/main" id="{50067BED-84E5-D308-331B-CCF6CA18647F}"/>
              </a:ext>
            </a:extLst>
          </p:cNvPr>
          <p:cNvSpPr txBox="1"/>
          <p:nvPr/>
        </p:nvSpPr>
        <p:spPr>
          <a:xfrm>
            <a:off x="848082" y="7471918"/>
            <a:ext cx="6327627" cy="255455"/>
          </a:xfrm>
          <a:prstGeom prst="rect">
            <a:avLst/>
          </a:prstGeom>
          <a:noFill/>
        </p:spPr>
        <p:txBody>
          <a:bodyPr wrap="square" lIns="0" tIns="0" rIns="0" bIns="0" rtlCol="0">
            <a:spAutoFit/>
          </a:bodyPr>
          <a:lstStyle/>
          <a:p>
            <a:pPr defTabSz="1142817">
              <a:lnSpc>
                <a:spcPct val="120000"/>
              </a:lnSpc>
              <a:defRPr/>
            </a:pPr>
            <a:r>
              <a:rPr lang="en-US" sz="1500">
                <a:solidFill>
                  <a:srgbClr val="191919"/>
                </a:solidFill>
                <a:latin typeface="Futura Next Book"/>
              </a:rPr>
              <a:t>https://vwo.com/ab-testing/#different-types-of-a-b-tests</a:t>
            </a:r>
          </a:p>
        </p:txBody>
      </p:sp>
      <p:sp>
        <p:nvSpPr>
          <p:cNvPr id="9" name="Rectangle 8">
            <a:extLst>
              <a:ext uri="{FF2B5EF4-FFF2-40B4-BE49-F238E27FC236}">
                <a16:creationId xmlns:a16="http://schemas.microsoft.com/office/drawing/2014/main" id="{82A4E7DE-ACD1-4E4C-7E66-82C65EDA3FA8}"/>
              </a:ext>
            </a:extLst>
          </p:cNvPr>
          <p:cNvSpPr/>
          <p:nvPr/>
        </p:nvSpPr>
        <p:spPr>
          <a:xfrm>
            <a:off x="8426646" y="2172798"/>
            <a:ext cx="4011955" cy="1369055"/>
          </a:xfrm>
          <a:prstGeom prst="rect">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42817">
              <a:defRPr/>
            </a:pPr>
            <a:endParaRPr lang="en-US" sz="2250">
              <a:solidFill>
                <a:srgbClr val="FFFFFF"/>
              </a:solidFill>
              <a:latin typeface="Futura Next Book"/>
            </a:endParaRPr>
          </a:p>
        </p:txBody>
      </p:sp>
      <p:sp>
        <p:nvSpPr>
          <p:cNvPr id="11" name="TextBox 10">
            <a:extLst>
              <a:ext uri="{FF2B5EF4-FFF2-40B4-BE49-F238E27FC236}">
                <a16:creationId xmlns:a16="http://schemas.microsoft.com/office/drawing/2014/main" id="{4142160E-B5F3-85C2-6895-1209BE83D27E}"/>
              </a:ext>
            </a:extLst>
          </p:cNvPr>
          <p:cNvSpPr txBox="1"/>
          <p:nvPr/>
        </p:nvSpPr>
        <p:spPr>
          <a:xfrm>
            <a:off x="8641041" y="2316207"/>
            <a:ext cx="3517658" cy="1106329"/>
          </a:xfrm>
          <a:prstGeom prst="rect">
            <a:avLst/>
          </a:prstGeom>
          <a:noFill/>
        </p:spPr>
        <p:txBody>
          <a:bodyPr wrap="square">
            <a:spAutoFit/>
          </a:bodyPr>
          <a:lstStyle>
            <a:defPPr>
              <a:defRPr lang="en-US"/>
            </a:defPPr>
            <a:lvl1pPr>
              <a:lnSpc>
                <a:spcPct val="120000"/>
              </a:lnSpc>
              <a:defRPr>
                <a:latin typeface="Futura Next Book" panose="020B0502020204020303" pitchFamily="34" charset="77"/>
              </a:defRPr>
            </a:lvl1pPr>
          </a:lstStyle>
          <a:p>
            <a:r>
              <a:rPr lang="en-IN" sz="1400"/>
              <a:t>Multipage testing is a form of experimentation where you can test changes to elements across multiple pages.</a:t>
            </a:r>
          </a:p>
        </p:txBody>
      </p:sp>
      <p:sp>
        <p:nvSpPr>
          <p:cNvPr id="12" name="Rectangle 11">
            <a:extLst>
              <a:ext uri="{FF2B5EF4-FFF2-40B4-BE49-F238E27FC236}">
                <a16:creationId xmlns:a16="http://schemas.microsoft.com/office/drawing/2014/main" id="{6B77D658-5D2E-61DA-311A-8723C61ADDE8}"/>
              </a:ext>
            </a:extLst>
          </p:cNvPr>
          <p:cNvSpPr/>
          <p:nvPr/>
        </p:nvSpPr>
        <p:spPr>
          <a:xfrm>
            <a:off x="8426646" y="3793253"/>
            <a:ext cx="4011955" cy="1369055"/>
          </a:xfrm>
          <a:prstGeom prst="rect">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42817">
              <a:defRPr/>
            </a:pPr>
            <a:endParaRPr lang="en-US" sz="2250">
              <a:solidFill>
                <a:srgbClr val="FFFFFF"/>
              </a:solidFill>
              <a:latin typeface="Futura Next Book"/>
            </a:endParaRPr>
          </a:p>
        </p:txBody>
      </p:sp>
      <p:sp>
        <p:nvSpPr>
          <p:cNvPr id="13" name="TextBox 12">
            <a:extLst>
              <a:ext uri="{FF2B5EF4-FFF2-40B4-BE49-F238E27FC236}">
                <a16:creationId xmlns:a16="http://schemas.microsoft.com/office/drawing/2014/main" id="{FCE90D87-E66D-F584-B664-C16C67527F3E}"/>
              </a:ext>
            </a:extLst>
          </p:cNvPr>
          <p:cNvSpPr txBox="1"/>
          <p:nvPr/>
        </p:nvSpPr>
        <p:spPr>
          <a:xfrm>
            <a:off x="8641041" y="4065615"/>
            <a:ext cx="3517658" cy="430887"/>
          </a:xfrm>
          <a:prstGeom prst="rect">
            <a:avLst/>
          </a:prstGeom>
          <a:noFill/>
        </p:spPr>
        <p:txBody>
          <a:bodyPr wrap="square" lIns="0" tIns="0" rIns="0" bIns="0" rtlCol="0">
            <a:spAutoFit/>
          </a:bodyPr>
          <a:lstStyle/>
          <a:p>
            <a:r>
              <a:rPr lang="en-IN" sz="1400">
                <a:latin typeface="Futura Next Book" panose="020B0502020204020303" pitchFamily="34" charset="77"/>
              </a:rPr>
              <a:t>It enables you to create consistent experiences for your target audience</a:t>
            </a:r>
            <a:r>
              <a:rPr lang="en-IN" sz="1400"/>
              <a:t>. </a:t>
            </a:r>
          </a:p>
        </p:txBody>
      </p:sp>
      <p:sp>
        <p:nvSpPr>
          <p:cNvPr id="14" name="Rectangle 13">
            <a:extLst>
              <a:ext uri="{FF2B5EF4-FFF2-40B4-BE49-F238E27FC236}">
                <a16:creationId xmlns:a16="http://schemas.microsoft.com/office/drawing/2014/main" id="{BA467542-3C20-9188-42E0-001F62384127}"/>
              </a:ext>
            </a:extLst>
          </p:cNvPr>
          <p:cNvSpPr/>
          <p:nvPr/>
        </p:nvSpPr>
        <p:spPr>
          <a:xfrm>
            <a:off x="8426646" y="5400985"/>
            <a:ext cx="4011955" cy="1369055"/>
          </a:xfrm>
          <a:prstGeom prst="rect">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42817">
              <a:defRPr/>
            </a:pPr>
            <a:endParaRPr lang="en-US" sz="2250">
              <a:solidFill>
                <a:srgbClr val="FFFFFF"/>
              </a:solidFill>
              <a:latin typeface="Futura Next Book"/>
            </a:endParaRPr>
          </a:p>
        </p:txBody>
      </p:sp>
      <p:sp>
        <p:nvSpPr>
          <p:cNvPr id="15" name="TextBox 14">
            <a:extLst>
              <a:ext uri="{FF2B5EF4-FFF2-40B4-BE49-F238E27FC236}">
                <a16:creationId xmlns:a16="http://schemas.microsoft.com/office/drawing/2014/main" id="{19843873-AAF3-7052-5FAD-101A0BAA24C8}"/>
              </a:ext>
            </a:extLst>
          </p:cNvPr>
          <p:cNvSpPr txBox="1"/>
          <p:nvPr/>
        </p:nvSpPr>
        <p:spPr>
          <a:xfrm>
            <a:off x="8641041" y="5673347"/>
            <a:ext cx="3517658" cy="646331"/>
          </a:xfrm>
          <a:prstGeom prst="rect">
            <a:avLst/>
          </a:prstGeom>
          <a:noFill/>
        </p:spPr>
        <p:txBody>
          <a:bodyPr wrap="square" lIns="0" tIns="0" rIns="0" bIns="0" rtlCol="0">
            <a:spAutoFit/>
          </a:bodyPr>
          <a:lstStyle/>
          <a:p>
            <a:r>
              <a:rPr lang="en-IN" sz="1400">
                <a:latin typeface="Futura Next Book" panose="020B0502020204020303" pitchFamily="34" charset="77"/>
              </a:rPr>
              <a:t>It helps your target audience see a consistent set of pages, no matter if it’s the control or one of its variations. </a:t>
            </a:r>
          </a:p>
        </p:txBody>
      </p:sp>
    </p:spTree>
    <p:extLst>
      <p:ext uri="{BB962C8B-B14F-4D97-AF65-F5344CB8AC3E}">
        <p14:creationId xmlns:p14="http://schemas.microsoft.com/office/powerpoint/2010/main" val="24750221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B246AE9E-29BA-2966-4408-E8BACCABBE27}"/>
              </a:ext>
            </a:extLst>
          </p:cNvPr>
          <p:cNvSpPr>
            <a:spLocks noGrp="1"/>
          </p:cNvSpPr>
          <p:nvPr>
            <p:ph type="title"/>
          </p:nvPr>
        </p:nvSpPr>
        <p:spPr/>
        <p:txBody>
          <a:bodyPr>
            <a:normAutofit/>
          </a:bodyPr>
          <a:lstStyle/>
          <a:p>
            <a:r>
              <a:rPr lang="en-US"/>
              <a:t>When to do A/B testing: </a:t>
            </a:r>
            <a:r>
              <a:rPr lang="en-US" b="1" spc="30">
                <a:solidFill>
                  <a:srgbClr val="191919"/>
                </a:solidFill>
                <a:latin typeface="Futura Next DemiBold" panose="020B0602020204020303" pitchFamily="34" charset="77"/>
              </a:rPr>
              <a:t>Stop guessing, start testing!</a:t>
            </a:r>
            <a:endParaRPr lang="en-US"/>
          </a:p>
        </p:txBody>
      </p:sp>
      <p:sp>
        <p:nvSpPr>
          <p:cNvPr id="11" name="Text Placeholder 10">
            <a:extLst>
              <a:ext uri="{FF2B5EF4-FFF2-40B4-BE49-F238E27FC236}">
                <a16:creationId xmlns:a16="http://schemas.microsoft.com/office/drawing/2014/main" id="{38AC68A0-E642-E471-AE32-F9FAD82F3377}"/>
              </a:ext>
            </a:extLst>
          </p:cNvPr>
          <p:cNvSpPr>
            <a:spLocks noGrp="1"/>
          </p:cNvSpPr>
          <p:nvPr>
            <p:ph type="body" sz="quarter" idx="13"/>
          </p:nvPr>
        </p:nvSpPr>
        <p:spPr/>
        <p:txBody>
          <a:bodyPr/>
          <a:lstStyle/>
          <a:p>
            <a:r>
              <a:rPr lang="en-IN"/>
              <a:t>A/B testing</a:t>
            </a:r>
          </a:p>
          <a:p>
            <a:endParaRPr lang="en-US"/>
          </a:p>
        </p:txBody>
      </p:sp>
      <p:sp>
        <p:nvSpPr>
          <p:cNvPr id="2" name="TextBox 1">
            <a:extLst>
              <a:ext uri="{FF2B5EF4-FFF2-40B4-BE49-F238E27FC236}">
                <a16:creationId xmlns:a16="http://schemas.microsoft.com/office/drawing/2014/main" id="{42CD9F5E-E642-26DC-AF73-094B61D220A3}"/>
              </a:ext>
            </a:extLst>
          </p:cNvPr>
          <p:cNvSpPr txBox="1"/>
          <p:nvPr/>
        </p:nvSpPr>
        <p:spPr>
          <a:xfrm>
            <a:off x="1047638" y="7465787"/>
            <a:ext cx="6327627" cy="255455"/>
          </a:xfrm>
          <a:prstGeom prst="rect">
            <a:avLst/>
          </a:prstGeom>
          <a:noFill/>
        </p:spPr>
        <p:txBody>
          <a:bodyPr wrap="square" lIns="0" tIns="0" rIns="0" bIns="0" rtlCol="0">
            <a:spAutoFit/>
          </a:bodyPr>
          <a:lstStyle/>
          <a:p>
            <a:pPr defTabSz="1142817">
              <a:lnSpc>
                <a:spcPct val="120000"/>
              </a:lnSpc>
              <a:defRPr/>
            </a:pPr>
            <a:r>
              <a:rPr lang="en-US" sz="1500">
                <a:solidFill>
                  <a:srgbClr val="191919"/>
                </a:solidFill>
                <a:latin typeface="Futura Next Book"/>
              </a:rPr>
              <a:t>https://www.crazyegg.com/blog/when-must-test/</a:t>
            </a:r>
          </a:p>
        </p:txBody>
      </p:sp>
      <p:sp>
        <p:nvSpPr>
          <p:cNvPr id="30" name="Rectangle 29">
            <a:extLst>
              <a:ext uri="{FF2B5EF4-FFF2-40B4-BE49-F238E27FC236}">
                <a16:creationId xmlns:a16="http://schemas.microsoft.com/office/drawing/2014/main" id="{7B8519A3-8875-56E1-43A7-7FE74BB3ACAB}"/>
              </a:ext>
            </a:extLst>
          </p:cNvPr>
          <p:cNvSpPr/>
          <p:nvPr/>
        </p:nvSpPr>
        <p:spPr>
          <a:xfrm>
            <a:off x="1099872" y="2277803"/>
            <a:ext cx="4011955" cy="1857719"/>
          </a:xfrm>
          <a:prstGeom prst="rect">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42817">
              <a:defRPr/>
            </a:pPr>
            <a:endParaRPr lang="en-US" sz="2250">
              <a:solidFill>
                <a:srgbClr val="FFFFFF"/>
              </a:solidFill>
              <a:latin typeface="Futura Next Book"/>
            </a:endParaRPr>
          </a:p>
        </p:txBody>
      </p:sp>
      <p:sp>
        <p:nvSpPr>
          <p:cNvPr id="31" name="TextBox 30">
            <a:extLst>
              <a:ext uri="{FF2B5EF4-FFF2-40B4-BE49-F238E27FC236}">
                <a16:creationId xmlns:a16="http://schemas.microsoft.com/office/drawing/2014/main" id="{88F0F09C-56AA-5B78-ED0B-7348DFA52736}"/>
              </a:ext>
            </a:extLst>
          </p:cNvPr>
          <p:cNvSpPr txBox="1"/>
          <p:nvPr/>
        </p:nvSpPr>
        <p:spPr>
          <a:xfrm>
            <a:off x="1314267" y="2908980"/>
            <a:ext cx="3517658" cy="955711"/>
          </a:xfrm>
          <a:prstGeom prst="rect">
            <a:avLst/>
          </a:prstGeom>
          <a:noFill/>
        </p:spPr>
        <p:txBody>
          <a:bodyPr wrap="square">
            <a:spAutoFit/>
          </a:bodyPr>
          <a:lstStyle>
            <a:defPPr>
              <a:defRPr lang="en-US"/>
            </a:defPPr>
            <a:lvl1pPr>
              <a:lnSpc>
                <a:spcPct val="120000"/>
              </a:lnSpc>
              <a:defRPr>
                <a:latin typeface="Futura Next Book" panose="020B0502020204020303" pitchFamily="34" charset="77"/>
              </a:defRPr>
            </a:lvl1pPr>
          </a:lstStyle>
          <a:p>
            <a:r>
              <a:rPr lang="en-IN" sz="1600"/>
              <a:t>Do A/B testing when the design team aims to improve user experience or engagement</a:t>
            </a:r>
          </a:p>
        </p:txBody>
      </p:sp>
      <p:sp>
        <p:nvSpPr>
          <p:cNvPr id="32" name="TextBox 31">
            <a:extLst>
              <a:ext uri="{FF2B5EF4-FFF2-40B4-BE49-F238E27FC236}">
                <a16:creationId xmlns:a16="http://schemas.microsoft.com/office/drawing/2014/main" id="{B0B9A5A2-5F9E-FC12-29DF-7D28FCF0DD7C}"/>
              </a:ext>
            </a:extLst>
          </p:cNvPr>
          <p:cNvSpPr txBox="1"/>
          <p:nvPr/>
        </p:nvSpPr>
        <p:spPr>
          <a:xfrm>
            <a:off x="1314269" y="2539464"/>
            <a:ext cx="1197048" cy="173124"/>
          </a:xfrm>
          <a:prstGeom prst="rect">
            <a:avLst/>
          </a:prstGeom>
          <a:noFill/>
        </p:spPr>
        <p:txBody>
          <a:bodyPr wrap="square" lIns="0" tIns="0" rIns="0" bIns="0" rtlCol="0">
            <a:spAutoFit/>
          </a:bodyPr>
          <a:lstStyle/>
          <a:p>
            <a:pPr defTabSz="1142817">
              <a:defRPr/>
            </a:pPr>
            <a:r>
              <a:rPr lang="en-US" sz="1125" b="1" spc="125">
                <a:solidFill>
                  <a:schemeClr val="accent1"/>
                </a:solidFill>
                <a:latin typeface="FuturaNext-Medium"/>
              </a:rPr>
              <a:t>#1</a:t>
            </a:r>
          </a:p>
        </p:txBody>
      </p:sp>
      <p:sp>
        <p:nvSpPr>
          <p:cNvPr id="6" name="Rectangle 5">
            <a:extLst>
              <a:ext uri="{FF2B5EF4-FFF2-40B4-BE49-F238E27FC236}">
                <a16:creationId xmlns:a16="http://schemas.microsoft.com/office/drawing/2014/main" id="{9FBF2EED-5F41-7FB3-5DF4-F73B45382666}"/>
              </a:ext>
            </a:extLst>
          </p:cNvPr>
          <p:cNvSpPr/>
          <p:nvPr/>
        </p:nvSpPr>
        <p:spPr>
          <a:xfrm>
            <a:off x="5396450" y="2277803"/>
            <a:ext cx="4011955" cy="1857719"/>
          </a:xfrm>
          <a:prstGeom prst="rect">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42817">
              <a:defRPr/>
            </a:pPr>
            <a:endParaRPr lang="en-US" sz="2250">
              <a:solidFill>
                <a:srgbClr val="FFFFFF"/>
              </a:solidFill>
              <a:latin typeface="Futura Next Book"/>
            </a:endParaRPr>
          </a:p>
        </p:txBody>
      </p:sp>
      <p:sp>
        <p:nvSpPr>
          <p:cNvPr id="7" name="TextBox 6">
            <a:extLst>
              <a:ext uri="{FF2B5EF4-FFF2-40B4-BE49-F238E27FC236}">
                <a16:creationId xmlns:a16="http://schemas.microsoft.com/office/drawing/2014/main" id="{BE41CB56-67FB-9A1A-6C7B-D1E0206F590F}"/>
              </a:ext>
            </a:extLst>
          </p:cNvPr>
          <p:cNvSpPr txBox="1"/>
          <p:nvPr/>
        </p:nvSpPr>
        <p:spPr>
          <a:xfrm>
            <a:off x="5610845" y="2908980"/>
            <a:ext cx="3517658" cy="567912"/>
          </a:xfrm>
          <a:prstGeom prst="rect">
            <a:avLst/>
          </a:prstGeom>
          <a:noFill/>
        </p:spPr>
        <p:txBody>
          <a:bodyPr wrap="square" lIns="0" tIns="0" rIns="0" bIns="0" rtlCol="0">
            <a:spAutoFit/>
          </a:bodyPr>
          <a:lstStyle/>
          <a:p>
            <a:pPr fontAlgn="base">
              <a:lnSpc>
                <a:spcPct val="120000"/>
              </a:lnSpc>
              <a:defRPr/>
            </a:pPr>
            <a:r>
              <a:rPr lang="en-IN" sz="1600">
                <a:latin typeface="Futura Next Book" panose="020B0502020204020303" pitchFamily="34" charset="77"/>
              </a:rPr>
              <a:t>Do A/B testing when you redesign your website.</a:t>
            </a:r>
          </a:p>
        </p:txBody>
      </p:sp>
      <p:sp>
        <p:nvSpPr>
          <p:cNvPr id="8" name="TextBox 7">
            <a:extLst>
              <a:ext uri="{FF2B5EF4-FFF2-40B4-BE49-F238E27FC236}">
                <a16:creationId xmlns:a16="http://schemas.microsoft.com/office/drawing/2014/main" id="{CA80E347-0BBA-71AF-0FD2-109E37F90AC0}"/>
              </a:ext>
            </a:extLst>
          </p:cNvPr>
          <p:cNvSpPr txBox="1"/>
          <p:nvPr/>
        </p:nvSpPr>
        <p:spPr>
          <a:xfrm>
            <a:off x="5610847" y="2539464"/>
            <a:ext cx="1197048" cy="173124"/>
          </a:xfrm>
          <a:prstGeom prst="rect">
            <a:avLst/>
          </a:prstGeom>
          <a:noFill/>
        </p:spPr>
        <p:txBody>
          <a:bodyPr wrap="square" lIns="0" tIns="0" rIns="0" bIns="0" rtlCol="0">
            <a:spAutoFit/>
          </a:bodyPr>
          <a:lstStyle/>
          <a:p>
            <a:pPr defTabSz="1142817">
              <a:defRPr/>
            </a:pPr>
            <a:r>
              <a:rPr lang="en-US" sz="1125" b="1" spc="125">
                <a:solidFill>
                  <a:schemeClr val="accent1"/>
                </a:solidFill>
                <a:latin typeface="FuturaNext-Medium"/>
              </a:rPr>
              <a:t>#2</a:t>
            </a:r>
          </a:p>
        </p:txBody>
      </p:sp>
      <p:sp>
        <p:nvSpPr>
          <p:cNvPr id="9" name="Rectangle 8">
            <a:extLst>
              <a:ext uri="{FF2B5EF4-FFF2-40B4-BE49-F238E27FC236}">
                <a16:creationId xmlns:a16="http://schemas.microsoft.com/office/drawing/2014/main" id="{DFAB06A9-8806-0E44-216B-9DC2DCE8AC76}"/>
              </a:ext>
            </a:extLst>
          </p:cNvPr>
          <p:cNvSpPr/>
          <p:nvPr/>
        </p:nvSpPr>
        <p:spPr>
          <a:xfrm>
            <a:off x="9648961" y="2277803"/>
            <a:ext cx="4011955" cy="1857719"/>
          </a:xfrm>
          <a:prstGeom prst="rect">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42817">
              <a:defRPr/>
            </a:pPr>
            <a:endParaRPr lang="en-US" sz="2250">
              <a:solidFill>
                <a:srgbClr val="FFFFFF"/>
              </a:solidFill>
              <a:latin typeface="Futura Next Book"/>
            </a:endParaRPr>
          </a:p>
        </p:txBody>
      </p:sp>
      <p:sp>
        <p:nvSpPr>
          <p:cNvPr id="10" name="TextBox 9">
            <a:extLst>
              <a:ext uri="{FF2B5EF4-FFF2-40B4-BE49-F238E27FC236}">
                <a16:creationId xmlns:a16="http://schemas.microsoft.com/office/drawing/2014/main" id="{01A04294-C8DA-1811-9328-006140806ED7}"/>
              </a:ext>
            </a:extLst>
          </p:cNvPr>
          <p:cNvSpPr txBox="1"/>
          <p:nvPr/>
        </p:nvSpPr>
        <p:spPr>
          <a:xfrm>
            <a:off x="9863356" y="2908980"/>
            <a:ext cx="3517658" cy="567912"/>
          </a:xfrm>
          <a:prstGeom prst="rect">
            <a:avLst/>
          </a:prstGeom>
          <a:noFill/>
        </p:spPr>
        <p:txBody>
          <a:bodyPr wrap="square" lIns="0" tIns="0" rIns="0" bIns="0" rtlCol="0">
            <a:spAutoFit/>
          </a:bodyPr>
          <a:lstStyle/>
          <a:p>
            <a:pPr fontAlgn="base">
              <a:lnSpc>
                <a:spcPct val="120000"/>
              </a:lnSpc>
              <a:defRPr/>
            </a:pPr>
            <a:r>
              <a:rPr lang="en-IN" sz="1600">
                <a:latin typeface="Futura Next Book" panose="020B0502020204020303" pitchFamily="34" charset="77"/>
              </a:rPr>
              <a:t>Do A/B testing when you change a service, plugin or feature.</a:t>
            </a:r>
          </a:p>
        </p:txBody>
      </p:sp>
      <p:sp>
        <p:nvSpPr>
          <p:cNvPr id="13" name="TextBox 12">
            <a:extLst>
              <a:ext uri="{FF2B5EF4-FFF2-40B4-BE49-F238E27FC236}">
                <a16:creationId xmlns:a16="http://schemas.microsoft.com/office/drawing/2014/main" id="{44D31FBA-522E-B246-70C0-2FC7BB27E977}"/>
              </a:ext>
            </a:extLst>
          </p:cNvPr>
          <p:cNvSpPr txBox="1"/>
          <p:nvPr/>
        </p:nvSpPr>
        <p:spPr>
          <a:xfrm>
            <a:off x="9863358" y="2539464"/>
            <a:ext cx="1197048" cy="173124"/>
          </a:xfrm>
          <a:prstGeom prst="rect">
            <a:avLst/>
          </a:prstGeom>
          <a:noFill/>
        </p:spPr>
        <p:txBody>
          <a:bodyPr wrap="square" lIns="0" tIns="0" rIns="0" bIns="0" rtlCol="0">
            <a:spAutoFit/>
          </a:bodyPr>
          <a:lstStyle/>
          <a:p>
            <a:pPr defTabSz="1142817">
              <a:defRPr/>
            </a:pPr>
            <a:r>
              <a:rPr lang="en-US" sz="1125" b="1" spc="125">
                <a:solidFill>
                  <a:schemeClr val="accent1"/>
                </a:solidFill>
                <a:latin typeface="FuturaNext-Medium"/>
              </a:rPr>
              <a:t>#3</a:t>
            </a:r>
          </a:p>
        </p:txBody>
      </p:sp>
      <p:sp>
        <p:nvSpPr>
          <p:cNvPr id="14" name="Rectangle 13">
            <a:extLst>
              <a:ext uri="{FF2B5EF4-FFF2-40B4-BE49-F238E27FC236}">
                <a16:creationId xmlns:a16="http://schemas.microsoft.com/office/drawing/2014/main" id="{7803F07E-3487-A600-A934-F2FE82436E8F}"/>
              </a:ext>
            </a:extLst>
          </p:cNvPr>
          <p:cNvSpPr/>
          <p:nvPr/>
        </p:nvSpPr>
        <p:spPr>
          <a:xfrm>
            <a:off x="1099872" y="4415075"/>
            <a:ext cx="4011955" cy="1857719"/>
          </a:xfrm>
          <a:prstGeom prst="rect">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42817">
              <a:defRPr/>
            </a:pPr>
            <a:endParaRPr lang="en-US" sz="2250">
              <a:solidFill>
                <a:srgbClr val="FFFFFF"/>
              </a:solidFill>
              <a:latin typeface="Futura Next Book"/>
            </a:endParaRPr>
          </a:p>
        </p:txBody>
      </p:sp>
      <p:sp>
        <p:nvSpPr>
          <p:cNvPr id="15" name="TextBox 14">
            <a:extLst>
              <a:ext uri="{FF2B5EF4-FFF2-40B4-BE49-F238E27FC236}">
                <a16:creationId xmlns:a16="http://schemas.microsoft.com/office/drawing/2014/main" id="{5AC5CD2F-D7A4-496F-CEA4-7B9A150E933D}"/>
              </a:ext>
            </a:extLst>
          </p:cNvPr>
          <p:cNvSpPr txBox="1"/>
          <p:nvPr/>
        </p:nvSpPr>
        <p:spPr>
          <a:xfrm>
            <a:off x="1314267" y="5046252"/>
            <a:ext cx="3517658" cy="567912"/>
          </a:xfrm>
          <a:prstGeom prst="rect">
            <a:avLst/>
          </a:prstGeom>
          <a:noFill/>
        </p:spPr>
        <p:txBody>
          <a:bodyPr wrap="square" lIns="0" tIns="0" rIns="0" bIns="0" rtlCol="0">
            <a:spAutoFit/>
          </a:bodyPr>
          <a:lstStyle/>
          <a:p>
            <a:pPr fontAlgn="base">
              <a:lnSpc>
                <a:spcPct val="120000"/>
              </a:lnSpc>
              <a:defRPr/>
            </a:pPr>
            <a:r>
              <a:rPr lang="en-IN" sz="1600">
                <a:latin typeface="Futura Next Book" panose="020B0502020204020303" pitchFamily="34" charset="77"/>
              </a:rPr>
              <a:t>Do A/B testing when you change prices.</a:t>
            </a:r>
          </a:p>
        </p:txBody>
      </p:sp>
      <p:sp>
        <p:nvSpPr>
          <p:cNvPr id="16" name="TextBox 15">
            <a:extLst>
              <a:ext uri="{FF2B5EF4-FFF2-40B4-BE49-F238E27FC236}">
                <a16:creationId xmlns:a16="http://schemas.microsoft.com/office/drawing/2014/main" id="{2630E299-CF1B-D465-761C-F25AD9859B67}"/>
              </a:ext>
            </a:extLst>
          </p:cNvPr>
          <p:cNvSpPr txBox="1"/>
          <p:nvPr/>
        </p:nvSpPr>
        <p:spPr>
          <a:xfrm>
            <a:off x="1314269" y="4676736"/>
            <a:ext cx="1197048" cy="173124"/>
          </a:xfrm>
          <a:prstGeom prst="rect">
            <a:avLst/>
          </a:prstGeom>
          <a:noFill/>
        </p:spPr>
        <p:txBody>
          <a:bodyPr wrap="square" lIns="0" tIns="0" rIns="0" bIns="0" rtlCol="0">
            <a:spAutoFit/>
          </a:bodyPr>
          <a:lstStyle/>
          <a:p>
            <a:pPr defTabSz="1142817">
              <a:defRPr/>
            </a:pPr>
            <a:r>
              <a:rPr lang="en-US" sz="1125" b="1" spc="125">
                <a:solidFill>
                  <a:schemeClr val="accent1"/>
                </a:solidFill>
                <a:latin typeface="FuturaNext-Medium"/>
              </a:rPr>
              <a:t>#4</a:t>
            </a:r>
          </a:p>
        </p:txBody>
      </p:sp>
      <p:sp>
        <p:nvSpPr>
          <p:cNvPr id="17" name="Rectangle 16">
            <a:extLst>
              <a:ext uri="{FF2B5EF4-FFF2-40B4-BE49-F238E27FC236}">
                <a16:creationId xmlns:a16="http://schemas.microsoft.com/office/drawing/2014/main" id="{F9F4FC2E-7A90-A780-442E-2BFD5DCBAEE0}"/>
              </a:ext>
            </a:extLst>
          </p:cNvPr>
          <p:cNvSpPr/>
          <p:nvPr/>
        </p:nvSpPr>
        <p:spPr>
          <a:xfrm>
            <a:off x="5396450" y="4415075"/>
            <a:ext cx="4011955" cy="1857719"/>
          </a:xfrm>
          <a:prstGeom prst="rect">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42817">
              <a:defRPr/>
            </a:pPr>
            <a:endParaRPr lang="en-US" sz="2250">
              <a:solidFill>
                <a:srgbClr val="FFFFFF"/>
              </a:solidFill>
              <a:latin typeface="Futura Next Book"/>
            </a:endParaRPr>
          </a:p>
        </p:txBody>
      </p:sp>
      <p:sp>
        <p:nvSpPr>
          <p:cNvPr id="18" name="TextBox 17">
            <a:extLst>
              <a:ext uri="{FF2B5EF4-FFF2-40B4-BE49-F238E27FC236}">
                <a16:creationId xmlns:a16="http://schemas.microsoft.com/office/drawing/2014/main" id="{B8E3767B-D57E-0C51-3AA3-5E37CE40E89C}"/>
              </a:ext>
            </a:extLst>
          </p:cNvPr>
          <p:cNvSpPr txBox="1"/>
          <p:nvPr/>
        </p:nvSpPr>
        <p:spPr>
          <a:xfrm>
            <a:off x="5610845" y="5046252"/>
            <a:ext cx="3517658" cy="567912"/>
          </a:xfrm>
          <a:prstGeom prst="rect">
            <a:avLst/>
          </a:prstGeom>
          <a:noFill/>
        </p:spPr>
        <p:txBody>
          <a:bodyPr wrap="square" lIns="0" tIns="0" rIns="0" bIns="0" rtlCol="0">
            <a:spAutoFit/>
          </a:bodyPr>
          <a:lstStyle/>
          <a:p>
            <a:pPr fontAlgn="base">
              <a:lnSpc>
                <a:spcPct val="120000"/>
              </a:lnSpc>
              <a:defRPr/>
            </a:pPr>
            <a:r>
              <a:rPr lang="en-IN" sz="1600">
                <a:latin typeface="Futura Next Book" panose="020B0502020204020303" pitchFamily="34" charset="77"/>
              </a:rPr>
              <a:t>Do A/B testing when you think your conversion rates need optimization.</a:t>
            </a:r>
          </a:p>
        </p:txBody>
      </p:sp>
      <p:sp>
        <p:nvSpPr>
          <p:cNvPr id="19" name="TextBox 18">
            <a:extLst>
              <a:ext uri="{FF2B5EF4-FFF2-40B4-BE49-F238E27FC236}">
                <a16:creationId xmlns:a16="http://schemas.microsoft.com/office/drawing/2014/main" id="{C35DA9DE-2513-0456-2C29-775653131D36}"/>
              </a:ext>
            </a:extLst>
          </p:cNvPr>
          <p:cNvSpPr txBox="1"/>
          <p:nvPr/>
        </p:nvSpPr>
        <p:spPr>
          <a:xfrm>
            <a:off x="5610847" y="4676736"/>
            <a:ext cx="1197048" cy="173124"/>
          </a:xfrm>
          <a:prstGeom prst="rect">
            <a:avLst/>
          </a:prstGeom>
          <a:noFill/>
        </p:spPr>
        <p:txBody>
          <a:bodyPr wrap="square" lIns="0" tIns="0" rIns="0" bIns="0" rtlCol="0">
            <a:spAutoFit/>
          </a:bodyPr>
          <a:lstStyle/>
          <a:p>
            <a:pPr defTabSz="1142817">
              <a:defRPr/>
            </a:pPr>
            <a:r>
              <a:rPr lang="en-US" sz="1125" b="1" spc="125">
                <a:solidFill>
                  <a:schemeClr val="accent1"/>
                </a:solidFill>
                <a:latin typeface="FuturaNext-Medium"/>
              </a:rPr>
              <a:t>#5</a:t>
            </a:r>
          </a:p>
        </p:txBody>
      </p:sp>
      <p:sp>
        <p:nvSpPr>
          <p:cNvPr id="20" name="Rectangle 19">
            <a:extLst>
              <a:ext uri="{FF2B5EF4-FFF2-40B4-BE49-F238E27FC236}">
                <a16:creationId xmlns:a16="http://schemas.microsoft.com/office/drawing/2014/main" id="{D2C5469E-2AAA-BEC6-3091-5814A6285885}"/>
              </a:ext>
            </a:extLst>
          </p:cNvPr>
          <p:cNvSpPr/>
          <p:nvPr/>
        </p:nvSpPr>
        <p:spPr>
          <a:xfrm>
            <a:off x="9648961" y="4415075"/>
            <a:ext cx="4011955" cy="1857719"/>
          </a:xfrm>
          <a:prstGeom prst="rect">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42817">
              <a:defRPr/>
            </a:pPr>
            <a:endParaRPr lang="en-US" sz="2250">
              <a:solidFill>
                <a:srgbClr val="FFFFFF"/>
              </a:solidFill>
              <a:latin typeface="Futura Next Book"/>
            </a:endParaRPr>
          </a:p>
        </p:txBody>
      </p:sp>
      <p:sp>
        <p:nvSpPr>
          <p:cNvPr id="21" name="TextBox 20">
            <a:extLst>
              <a:ext uri="{FF2B5EF4-FFF2-40B4-BE49-F238E27FC236}">
                <a16:creationId xmlns:a16="http://schemas.microsoft.com/office/drawing/2014/main" id="{D8318AC9-E2DD-314C-9DA7-104601AAF458}"/>
              </a:ext>
            </a:extLst>
          </p:cNvPr>
          <p:cNvSpPr txBox="1"/>
          <p:nvPr/>
        </p:nvSpPr>
        <p:spPr>
          <a:xfrm>
            <a:off x="9863356" y="5046252"/>
            <a:ext cx="3517658" cy="567912"/>
          </a:xfrm>
          <a:prstGeom prst="rect">
            <a:avLst/>
          </a:prstGeom>
          <a:noFill/>
        </p:spPr>
        <p:txBody>
          <a:bodyPr wrap="square" lIns="0" tIns="0" rIns="0" bIns="0" rtlCol="0">
            <a:spAutoFit/>
          </a:bodyPr>
          <a:lstStyle/>
          <a:p>
            <a:pPr fontAlgn="base">
              <a:lnSpc>
                <a:spcPct val="120000"/>
              </a:lnSpc>
              <a:defRPr/>
            </a:pPr>
            <a:r>
              <a:rPr lang="en-IN" sz="1600">
                <a:latin typeface="Futura Next Book" panose="020B0502020204020303" pitchFamily="34" charset="77"/>
              </a:rPr>
              <a:t>Do A/B testing when you want to raise revenue.</a:t>
            </a:r>
          </a:p>
        </p:txBody>
      </p:sp>
      <p:sp>
        <p:nvSpPr>
          <p:cNvPr id="22" name="TextBox 21">
            <a:extLst>
              <a:ext uri="{FF2B5EF4-FFF2-40B4-BE49-F238E27FC236}">
                <a16:creationId xmlns:a16="http://schemas.microsoft.com/office/drawing/2014/main" id="{BB3608C8-7DA8-4F26-B83C-E304A1823D8E}"/>
              </a:ext>
            </a:extLst>
          </p:cNvPr>
          <p:cNvSpPr txBox="1"/>
          <p:nvPr/>
        </p:nvSpPr>
        <p:spPr>
          <a:xfrm>
            <a:off x="9863358" y="4676736"/>
            <a:ext cx="1197048" cy="173124"/>
          </a:xfrm>
          <a:prstGeom prst="rect">
            <a:avLst/>
          </a:prstGeom>
          <a:noFill/>
        </p:spPr>
        <p:txBody>
          <a:bodyPr wrap="square" lIns="0" tIns="0" rIns="0" bIns="0" rtlCol="0">
            <a:spAutoFit/>
          </a:bodyPr>
          <a:lstStyle/>
          <a:p>
            <a:pPr defTabSz="1142817">
              <a:defRPr/>
            </a:pPr>
            <a:r>
              <a:rPr lang="en-US" sz="1125" b="1" spc="125">
                <a:solidFill>
                  <a:schemeClr val="accent1"/>
                </a:solidFill>
                <a:latin typeface="FuturaNext-Medium"/>
              </a:rPr>
              <a:t>#6</a:t>
            </a:r>
          </a:p>
        </p:txBody>
      </p:sp>
    </p:spTree>
    <p:extLst>
      <p:ext uri="{BB962C8B-B14F-4D97-AF65-F5344CB8AC3E}">
        <p14:creationId xmlns:p14="http://schemas.microsoft.com/office/powerpoint/2010/main" val="4153191473"/>
      </p:ext>
    </p:extLst>
  </p:cSld>
  <p:clrMapOvr>
    <a:masterClrMapping/>
  </p:clrMapOvr>
  <p:extLst>
    <p:ext uri="{6950BFC3-D8DA-4A85-94F7-54DA5524770B}">
      <p188:commentRel xmlns:p188="http://schemas.microsoft.com/office/powerpoint/2018/8/main" r:id="rId3"/>
    </p:ext>
  </p:extLs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B246AE9E-29BA-2966-4408-E8BACCABBE27}"/>
              </a:ext>
            </a:extLst>
          </p:cNvPr>
          <p:cNvSpPr>
            <a:spLocks noGrp="1"/>
          </p:cNvSpPr>
          <p:nvPr>
            <p:ph type="title"/>
          </p:nvPr>
        </p:nvSpPr>
        <p:spPr/>
        <p:txBody>
          <a:bodyPr>
            <a:normAutofit/>
          </a:bodyPr>
          <a:lstStyle/>
          <a:p>
            <a:r>
              <a:rPr lang="en-US">
                <a:latin typeface="Futura Next Book"/>
              </a:rPr>
              <a:t>A/B testing process</a:t>
            </a:r>
          </a:p>
        </p:txBody>
      </p:sp>
      <p:sp>
        <p:nvSpPr>
          <p:cNvPr id="11" name="Text Placeholder 10">
            <a:extLst>
              <a:ext uri="{FF2B5EF4-FFF2-40B4-BE49-F238E27FC236}">
                <a16:creationId xmlns:a16="http://schemas.microsoft.com/office/drawing/2014/main" id="{38AC68A0-E642-E471-AE32-F9FAD82F3377}"/>
              </a:ext>
            </a:extLst>
          </p:cNvPr>
          <p:cNvSpPr>
            <a:spLocks noGrp="1"/>
          </p:cNvSpPr>
          <p:nvPr>
            <p:ph type="body" sz="quarter" idx="13"/>
          </p:nvPr>
        </p:nvSpPr>
        <p:spPr/>
        <p:txBody>
          <a:bodyPr/>
          <a:lstStyle/>
          <a:p>
            <a:r>
              <a:rPr lang="en-IN"/>
              <a:t>A/B testing</a:t>
            </a:r>
          </a:p>
          <a:p>
            <a:endParaRPr lang="en-US"/>
          </a:p>
        </p:txBody>
      </p:sp>
      <p:pic>
        <p:nvPicPr>
          <p:cNvPr id="29" name="Picture 28">
            <a:extLst>
              <a:ext uri="{FF2B5EF4-FFF2-40B4-BE49-F238E27FC236}">
                <a16:creationId xmlns:a16="http://schemas.microsoft.com/office/drawing/2014/main" id="{592AC2C8-84D4-9D63-D2BF-68A0F46D9DCC}"/>
              </a:ext>
            </a:extLst>
          </p:cNvPr>
          <p:cNvPicPr>
            <a:picLocks noChangeAspect="1"/>
          </p:cNvPicPr>
          <p:nvPr/>
        </p:nvPicPr>
        <p:blipFill>
          <a:blip r:embed="rId3"/>
          <a:stretch>
            <a:fillRect/>
          </a:stretch>
        </p:blipFill>
        <p:spPr>
          <a:xfrm>
            <a:off x="1134684" y="3359928"/>
            <a:ext cx="13308429" cy="1831221"/>
          </a:xfrm>
          <a:prstGeom prst="rect">
            <a:avLst/>
          </a:prstGeom>
        </p:spPr>
      </p:pic>
    </p:spTree>
    <p:extLst>
      <p:ext uri="{BB962C8B-B14F-4D97-AF65-F5344CB8AC3E}">
        <p14:creationId xmlns:p14="http://schemas.microsoft.com/office/powerpoint/2010/main" val="8570070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B246AE9E-29BA-2966-4408-E8BACCABBE27}"/>
              </a:ext>
            </a:extLst>
          </p:cNvPr>
          <p:cNvSpPr>
            <a:spLocks noGrp="1"/>
          </p:cNvSpPr>
          <p:nvPr>
            <p:ph type="title"/>
          </p:nvPr>
        </p:nvSpPr>
        <p:spPr/>
        <p:txBody>
          <a:bodyPr>
            <a:normAutofit/>
          </a:bodyPr>
          <a:lstStyle/>
          <a:p>
            <a:r>
              <a:rPr lang="en-US">
                <a:latin typeface="Futura Next Book"/>
              </a:rPr>
              <a:t>How do we do A/B testing – Checklist</a:t>
            </a:r>
          </a:p>
        </p:txBody>
      </p:sp>
      <p:sp>
        <p:nvSpPr>
          <p:cNvPr id="11" name="Text Placeholder 10">
            <a:extLst>
              <a:ext uri="{FF2B5EF4-FFF2-40B4-BE49-F238E27FC236}">
                <a16:creationId xmlns:a16="http://schemas.microsoft.com/office/drawing/2014/main" id="{38AC68A0-E642-E471-AE32-F9FAD82F3377}"/>
              </a:ext>
            </a:extLst>
          </p:cNvPr>
          <p:cNvSpPr>
            <a:spLocks noGrp="1"/>
          </p:cNvSpPr>
          <p:nvPr>
            <p:ph type="body" sz="quarter" idx="13"/>
          </p:nvPr>
        </p:nvSpPr>
        <p:spPr/>
        <p:txBody>
          <a:bodyPr/>
          <a:lstStyle/>
          <a:p>
            <a:r>
              <a:rPr lang="en-IN"/>
              <a:t>A/B testing</a:t>
            </a:r>
          </a:p>
          <a:p>
            <a:endParaRPr lang="en-US"/>
          </a:p>
        </p:txBody>
      </p:sp>
      <p:sp>
        <p:nvSpPr>
          <p:cNvPr id="34" name="TextBox 33">
            <a:extLst>
              <a:ext uri="{FF2B5EF4-FFF2-40B4-BE49-F238E27FC236}">
                <a16:creationId xmlns:a16="http://schemas.microsoft.com/office/drawing/2014/main" id="{3BA0273E-E5B3-DE6F-BC13-71F70AB4C16D}"/>
              </a:ext>
            </a:extLst>
          </p:cNvPr>
          <p:cNvSpPr txBox="1"/>
          <p:nvPr/>
        </p:nvSpPr>
        <p:spPr>
          <a:xfrm>
            <a:off x="5727182" y="2924429"/>
            <a:ext cx="3705454" cy="1396023"/>
          </a:xfrm>
          <a:prstGeom prst="rect">
            <a:avLst/>
          </a:prstGeom>
          <a:noFill/>
        </p:spPr>
        <p:txBody>
          <a:bodyPr wrap="square">
            <a:spAutoFit/>
          </a:bodyPr>
          <a:lstStyle>
            <a:defPPr>
              <a:defRPr lang="en-US"/>
            </a:defPPr>
            <a:lvl1pPr>
              <a:lnSpc>
                <a:spcPct val="120000"/>
              </a:lnSpc>
              <a:defRPr>
                <a:latin typeface="Futura Next Book" panose="020B0502020204020303" pitchFamily="34" charset="77"/>
              </a:defRPr>
            </a:lvl1pPr>
          </a:lstStyle>
          <a:p>
            <a:pPr marL="342900" indent="-342900">
              <a:buFont typeface="+mj-lt"/>
              <a:buAutoNum type="arabicPeriod"/>
            </a:pPr>
            <a:r>
              <a:rPr lang="en-IN"/>
              <a:t>Test both variations simultaneously</a:t>
            </a:r>
            <a:endParaRPr lang="en-US"/>
          </a:p>
          <a:p>
            <a:pPr marL="342900" indent="-342900">
              <a:buFont typeface="+mj-lt"/>
              <a:buAutoNum type="arabicPeriod"/>
            </a:pPr>
            <a:r>
              <a:rPr lang="en-IN"/>
              <a:t>Give the A/B test enough time to produce useful data</a:t>
            </a:r>
          </a:p>
        </p:txBody>
      </p:sp>
      <p:sp>
        <p:nvSpPr>
          <p:cNvPr id="36" name="TextBox 35">
            <a:extLst>
              <a:ext uri="{FF2B5EF4-FFF2-40B4-BE49-F238E27FC236}">
                <a16:creationId xmlns:a16="http://schemas.microsoft.com/office/drawing/2014/main" id="{C0264AEB-D7A0-734E-0AE5-CC298C9361EF}"/>
              </a:ext>
            </a:extLst>
          </p:cNvPr>
          <p:cNvSpPr txBox="1"/>
          <p:nvPr/>
        </p:nvSpPr>
        <p:spPr>
          <a:xfrm>
            <a:off x="10331623" y="2924429"/>
            <a:ext cx="3615732" cy="4558107"/>
          </a:xfrm>
          <a:prstGeom prst="rect">
            <a:avLst/>
          </a:prstGeom>
          <a:noFill/>
        </p:spPr>
        <p:txBody>
          <a:bodyPr wrap="square">
            <a:spAutoFit/>
          </a:bodyPr>
          <a:lstStyle>
            <a:defPPr>
              <a:defRPr lang="en-US"/>
            </a:defPPr>
            <a:lvl1pPr marL="342900" indent="-342900">
              <a:lnSpc>
                <a:spcPct val="120000"/>
              </a:lnSpc>
              <a:buFont typeface="+mj-lt"/>
              <a:buAutoNum type="arabicPeriod"/>
              <a:defRPr>
                <a:latin typeface="Futura Next Book" panose="020B0502020204020303" pitchFamily="34" charset="77"/>
              </a:defRPr>
            </a:lvl1pPr>
          </a:lstStyle>
          <a:p>
            <a:r>
              <a:rPr lang="en-IN"/>
              <a:t>Focus on your goal metric</a:t>
            </a:r>
            <a:endParaRPr lang="en-US"/>
          </a:p>
          <a:p>
            <a:r>
              <a:rPr lang="en-IN"/>
              <a:t>Measure the significance of your results</a:t>
            </a:r>
          </a:p>
          <a:p>
            <a:r>
              <a:rPr lang="en-IN"/>
              <a:t>Document all the findings</a:t>
            </a:r>
          </a:p>
          <a:p>
            <a:r>
              <a:rPr lang="en-IN"/>
              <a:t>Plan your next A/B test (if required)</a:t>
            </a:r>
          </a:p>
          <a:p>
            <a:endParaRPr lang="en-IN"/>
          </a:p>
          <a:p>
            <a:endParaRPr lang="en-IN"/>
          </a:p>
          <a:p>
            <a:endParaRPr lang="en-US"/>
          </a:p>
        </p:txBody>
      </p:sp>
      <p:sp>
        <p:nvSpPr>
          <p:cNvPr id="44" name="TextBox 43">
            <a:extLst>
              <a:ext uri="{FF2B5EF4-FFF2-40B4-BE49-F238E27FC236}">
                <a16:creationId xmlns:a16="http://schemas.microsoft.com/office/drawing/2014/main" id="{DBF554F7-F963-47F4-01ED-40154ECBAF05}"/>
              </a:ext>
            </a:extLst>
          </p:cNvPr>
          <p:cNvSpPr txBox="1"/>
          <p:nvPr/>
        </p:nvSpPr>
        <p:spPr>
          <a:xfrm>
            <a:off x="1047639" y="2924429"/>
            <a:ext cx="3801372" cy="2393219"/>
          </a:xfrm>
          <a:prstGeom prst="rect">
            <a:avLst/>
          </a:prstGeom>
          <a:noFill/>
        </p:spPr>
        <p:txBody>
          <a:bodyPr wrap="square">
            <a:spAutoFit/>
          </a:bodyPr>
          <a:lstStyle>
            <a:defPPr>
              <a:defRPr lang="en-US"/>
            </a:defPPr>
            <a:lvl1pPr>
              <a:lnSpc>
                <a:spcPct val="120000"/>
              </a:lnSpc>
              <a:defRPr>
                <a:latin typeface="Futura Next Book" panose="020B0502020204020303" pitchFamily="34" charset="77"/>
              </a:defRPr>
            </a:lvl1pPr>
          </a:lstStyle>
          <a:p>
            <a:pPr marL="342900" indent="-342900">
              <a:buFont typeface="+mj-lt"/>
              <a:buAutoNum type="arabicPeriod"/>
            </a:pPr>
            <a:r>
              <a:rPr lang="en-IN"/>
              <a:t>Get the testing tool</a:t>
            </a:r>
          </a:p>
          <a:p>
            <a:pPr marL="342900" indent="-342900">
              <a:buFont typeface="+mj-lt"/>
              <a:buAutoNum type="arabicPeriod"/>
            </a:pPr>
            <a:r>
              <a:rPr lang="en-IN"/>
              <a:t>Pick variable to test</a:t>
            </a:r>
            <a:endParaRPr lang="en-US"/>
          </a:p>
          <a:p>
            <a:pPr marL="342900" indent="-342900">
              <a:buFont typeface="+mj-lt"/>
              <a:buAutoNum type="arabicPeriod"/>
            </a:pPr>
            <a:r>
              <a:rPr lang="en-IN"/>
              <a:t>Define primary success metric</a:t>
            </a:r>
            <a:endParaRPr lang="en-US"/>
          </a:p>
          <a:p>
            <a:pPr marL="342900" indent="-342900">
              <a:buFont typeface="+mj-lt"/>
              <a:buAutoNum type="arabicPeriod"/>
            </a:pPr>
            <a:r>
              <a:rPr lang="en-IN"/>
              <a:t>Define idea/question to be tested</a:t>
            </a:r>
          </a:p>
          <a:p>
            <a:pPr marL="342900" indent="-342900">
              <a:buFont typeface="+mj-lt"/>
              <a:buAutoNum type="arabicPeriod"/>
            </a:pPr>
            <a:r>
              <a:rPr lang="en-IN"/>
              <a:t>Split your sample groups equally and randomly</a:t>
            </a:r>
            <a:endParaRPr lang="en-US"/>
          </a:p>
        </p:txBody>
      </p:sp>
      <p:sp>
        <p:nvSpPr>
          <p:cNvPr id="8" name="TextBox 7">
            <a:extLst>
              <a:ext uri="{FF2B5EF4-FFF2-40B4-BE49-F238E27FC236}">
                <a16:creationId xmlns:a16="http://schemas.microsoft.com/office/drawing/2014/main" id="{685C26FC-4AA3-7E1E-C205-6A2E2FC4AC69}"/>
              </a:ext>
            </a:extLst>
          </p:cNvPr>
          <p:cNvSpPr txBox="1"/>
          <p:nvPr/>
        </p:nvSpPr>
        <p:spPr>
          <a:xfrm>
            <a:off x="1047638" y="2414299"/>
            <a:ext cx="4062339" cy="369332"/>
          </a:xfrm>
          <a:prstGeom prst="rect">
            <a:avLst/>
          </a:prstGeom>
          <a:noFill/>
        </p:spPr>
        <p:txBody>
          <a:bodyPr wrap="square" lIns="0" tIns="0" rIns="0" bIns="0" rtlCol="0" anchor="t">
            <a:spAutoFit/>
          </a:bodyPr>
          <a:lstStyle/>
          <a:p>
            <a:r>
              <a:rPr lang="en-US" sz="2400" b="1">
                <a:solidFill>
                  <a:schemeClr val="accent2"/>
                </a:solidFill>
                <a:ea typeface="Calibri"/>
                <a:cs typeface="Calibri"/>
              </a:rPr>
              <a:t>Pre-testing</a:t>
            </a:r>
            <a:endParaRPr lang="en-US" sz="2400">
              <a:solidFill>
                <a:schemeClr val="accent2"/>
              </a:solidFill>
              <a:ea typeface="Calibri"/>
              <a:cs typeface="Calibri"/>
            </a:endParaRPr>
          </a:p>
        </p:txBody>
      </p:sp>
      <p:sp>
        <p:nvSpPr>
          <p:cNvPr id="9" name="TextBox 8">
            <a:extLst>
              <a:ext uri="{FF2B5EF4-FFF2-40B4-BE49-F238E27FC236}">
                <a16:creationId xmlns:a16="http://schemas.microsoft.com/office/drawing/2014/main" id="{D3998D92-B3C5-CD8C-B56E-F08ABD42502E}"/>
              </a:ext>
            </a:extLst>
          </p:cNvPr>
          <p:cNvSpPr txBox="1"/>
          <p:nvPr/>
        </p:nvSpPr>
        <p:spPr>
          <a:xfrm>
            <a:off x="5727182" y="2414563"/>
            <a:ext cx="4062339" cy="369332"/>
          </a:xfrm>
          <a:prstGeom prst="rect">
            <a:avLst/>
          </a:prstGeom>
          <a:noFill/>
        </p:spPr>
        <p:txBody>
          <a:bodyPr wrap="square" lIns="0" tIns="0" rIns="0" bIns="0" rtlCol="0" anchor="t">
            <a:spAutoFit/>
          </a:bodyPr>
          <a:lstStyle/>
          <a:p>
            <a:r>
              <a:rPr lang="en-US" sz="2400" b="1">
                <a:solidFill>
                  <a:schemeClr val="accent2"/>
                </a:solidFill>
                <a:ea typeface="Calibri"/>
                <a:cs typeface="Calibri"/>
              </a:rPr>
              <a:t>During testing</a:t>
            </a:r>
            <a:endParaRPr lang="en-US" sz="2400">
              <a:solidFill>
                <a:schemeClr val="tx1">
                  <a:lumMod val="50000"/>
                  <a:lumOff val="50000"/>
                </a:schemeClr>
              </a:solidFill>
              <a:ea typeface="Calibri"/>
              <a:cs typeface="Calibri"/>
            </a:endParaRPr>
          </a:p>
        </p:txBody>
      </p:sp>
      <p:sp>
        <p:nvSpPr>
          <p:cNvPr id="10" name="TextBox 9">
            <a:extLst>
              <a:ext uri="{FF2B5EF4-FFF2-40B4-BE49-F238E27FC236}">
                <a16:creationId xmlns:a16="http://schemas.microsoft.com/office/drawing/2014/main" id="{254030CB-DCDE-D7C9-6912-FC9070A40D00}"/>
              </a:ext>
            </a:extLst>
          </p:cNvPr>
          <p:cNvSpPr txBox="1"/>
          <p:nvPr/>
        </p:nvSpPr>
        <p:spPr>
          <a:xfrm>
            <a:off x="10331623" y="2414299"/>
            <a:ext cx="4062339" cy="369332"/>
          </a:xfrm>
          <a:prstGeom prst="rect">
            <a:avLst/>
          </a:prstGeom>
          <a:noFill/>
        </p:spPr>
        <p:txBody>
          <a:bodyPr wrap="square" lIns="0" tIns="0" rIns="0" bIns="0" rtlCol="0" anchor="t">
            <a:spAutoFit/>
          </a:bodyPr>
          <a:lstStyle/>
          <a:p>
            <a:r>
              <a:rPr lang="en-US" sz="2400" b="1">
                <a:solidFill>
                  <a:schemeClr val="accent2"/>
                </a:solidFill>
                <a:ea typeface="Calibri"/>
                <a:cs typeface="Calibri"/>
              </a:rPr>
              <a:t>Post-testing</a:t>
            </a:r>
            <a:endParaRPr lang="en-US" sz="2400">
              <a:solidFill>
                <a:schemeClr val="tx1">
                  <a:lumMod val="50000"/>
                  <a:lumOff val="50000"/>
                </a:schemeClr>
              </a:solidFill>
              <a:ea typeface="Calibri"/>
              <a:cs typeface="Calibri"/>
            </a:endParaRPr>
          </a:p>
        </p:txBody>
      </p:sp>
      <p:cxnSp>
        <p:nvCxnSpPr>
          <p:cNvPr id="3" name="Straight Connector 2">
            <a:extLst>
              <a:ext uri="{FF2B5EF4-FFF2-40B4-BE49-F238E27FC236}">
                <a16:creationId xmlns:a16="http://schemas.microsoft.com/office/drawing/2014/main" id="{54F9E645-D2F1-558F-AECD-9F7739E6D0DC}"/>
              </a:ext>
            </a:extLst>
          </p:cNvPr>
          <p:cNvCxnSpPr>
            <a:cxnSpLocks/>
          </p:cNvCxnSpPr>
          <p:nvPr/>
        </p:nvCxnSpPr>
        <p:spPr>
          <a:xfrm>
            <a:off x="5288096" y="2414299"/>
            <a:ext cx="0" cy="3694079"/>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E13B334-6D34-9273-7A32-D4247702DFDC}"/>
              </a:ext>
            </a:extLst>
          </p:cNvPr>
          <p:cNvCxnSpPr>
            <a:cxnSpLocks/>
          </p:cNvCxnSpPr>
          <p:nvPr/>
        </p:nvCxnSpPr>
        <p:spPr>
          <a:xfrm>
            <a:off x="9793995" y="2414299"/>
            <a:ext cx="0" cy="3694079"/>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EC7559DC-2539-BD29-4FA2-D517C785F47F}"/>
              </a:ext>
            </a:extLst>
          </p:cNvPr>
          <p:cNvSpPr txBox="1"/>
          <p:nvPr/>
        </p:nvSpPr>
        <p:spPr>
          <a:xfrm>
            <a:off x="15668368" y="-407773"/>
            <a:ext cx="0" cy="0"/>
          </a:xfrm>
          <a:prstGeom prst="rect">
            <a:avLst/>
          </a:prstGeom>
        </p:spPr>
        <p:txBody>
          <a:bodyPr vert="horz" wrap="none" lIns="91440" tIns="45720" rIns="91440" bIns="45720" rtlCol="0" anchor="ctr">
            <a:normAutofit fontScale="25000" lnSpcReduction="20000"/>
          </a:bodyPr>
          <a:lstStyle/>
          <a:p>
            <a:pPr algn="l"/>
            <a:endParaRPr lang="en-US" sz="1600" b="0" i="0">
              <a:latin typeface="Futura Next Book" panose="020B0502020204020303" pitchFamily="34" charset="77"/>
            </a:endParaRPr>
          </a:p>
        </p:txBody>
      </p:sp>
    </p:spTree>
    <p:extLst>
      <p:ext uri="{BB962C8B-B14F-4D97-AF65-F5344CB8AC3E}">
        <p14:creationId xmlns:p14="http://schemas.microsoft.com/office/powerpoint/2010/main" val="34652086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B246AE9E-29BA-2966-4408-E8BACCABBE27}"/>
              </a:ext>
            </a:extLst>
          </p:cNvPr>
          <p:cNvSpPr>
            <a:spLocks noGrp="1"/>
          </p:cNvSpPr>
          <p:nvPr>
            <p:ph type="title"/>
          </p:nvPr>
        </p:nvSpPr>
        <p:spPr/>
        <p:txBody>
          <a:bodyPr>
            <a:normAutofit fontScale="90000"/>
          </a:bodyPr>
          <a:lstStyle/>
          <a:p>
            <a:r>
              <a:rPr lang="en-IN" b="1"/>
              <a:t>Zalora’s checkout rate up by 12.3%! Thanks to optimizing one CTA</a:t>
            </a:r>
          </a:p>
        </p:txBody>
      </p:sp>
      <p:sp>
        <p:nvSpPr>
          <p:cNvPr id="11" name="Text Placeholder 10">
            <a:extLst>
              <a:ext uri="{FF2B5EF4-FFF2-40B4-BE49-F238E27FC236}">
                <a16:creationId xmlns:a16="http://schemas.microsoft.com/office/drawing/2014/main" id="{38AC68A0-E642-E471-AE32-F9FAD82F3377}"/>
              </a:ext>
            </a:extLst>
          </p:cNvPr>
          <p:cNvSpPr>
            <a:spLocks noGrp="1"/>
          </p:cNvSpPr>
          <p:nvPr>
            <p:ph type="body" sz="quarter" idx="13"/>
          </p:nvPr>
        </p:nvSpPr>
        <p:spPr/>
        <p:txBody>
          <a:bodyPr/>
          <a:lstStyle/>
          <a:p>
            <a:r>
              <a:rPr lang="en-IN"/>
              <a:t>A/B testing – Case Study 1</a:t>
            </a:r>
          </a:p>
          <a:p>
            <a:endParaRPr lang="en-US"/>
          </a:p>
        </p:txBody>
      </p:sp>
      <p:sp>
        <p:nvSpPr>
          <p:cNvPr id="2" name="TextBox 1">
            <a:extLst>
              <a:ext uri="{FF2B5EF4-FFF2-40B4-BE49-F238E27FC236}">
                <a16:creationId xmlns:a16="http://schemas.microsoft.com/office/drawing/2014/main" id="{61EC9979-874A-8F49-599D-A5C5D125F70C}"/>
              </a:ext>
            </a:extLst>
          </p:cNvPr>
          <p:cNvSpPr txBox="1"/>
          <p:nvPr/>
        </p:nvSpPr>
        <p:spPr>
          <a:xfrm>
            <a:off x="3538854" y="7975689"/>
            <a:ext cx="6327627" cy="255455"/>
          </a:xfrm>
          <a:prstGeom prst="rect">
            <a:avLst/>
          </a:prstGeom>
          <a:noFill/>
        </p:spPr>
        <p:txBody>
          <a:bodyPr wrap="square" lIns="0" tIns="0" rIns="0" bIns="0" rtlCol="0">
            <a:spAutoFit/>
          </a:bodyPr>
          <a:lstStyle/>
          <a:p>
            <a:pPr defTabSz="1142817">
              <a:lnSpc>
                <a:spcPct val="120000"/>
              </a:lnSpc>
              <a:defRPr/>
            </a:pPr>
            <a:r>
              <a:rPr lang="en-US" sz="1500">
                <a:solidFill>
                  <a:srgbClr val="191919"/>
                </a:solidFill>
                <a:latin typeface="Futura Next Book"/>
              </a:rPr>
              <a:t>https://vwo.com/blog/ab-testing-examples/</a:t>
            </a:r>
          </a:p>
        </p:txBody>
      </p:sp>
      <p:pic>
        <p:nvPicPr>
          <p:cNvPr id="6146" name="Picture 2" descr="control version for the a/b testing campaign for increasing checkout rate">
            <a:extLst>
              <a:ext uri="{FF2B5EF4-FFF2-40B4-BE49-F238E27FC236}">
                <a16:creationId xmlns:a16="http://schemas.microsoft.com/office/drawing/2014/main" id="{ACF195F6-AA16-77E2-ECED-6967DE0DA2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4235" y="2397224"/>
            <a:ext cx="4085819" cy="3021897"/>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variation version for the a/b testing campaign for increasing checkout rate">
            <a:extLst>
              <a:ext uri="{FF2B5EF4-FFF2-40B4-BE49-F238E27FC236}">
                <a16:creationId xmlns:a16="http://schemas.microsoft.com/office/drawing/2014/main" id="{FE05DC5A-D81A-535E-6AE4-8FB0A71B3E3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88417" y="2397224"/>
            <a:ext cx="4433270" cy="3021897"/>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second variation version for the a/b testing campaign for increasing checkout rate">
            <a:extLst>
              <a:ext uri="{FF2B5EF4-FFF2-40B4-BE49-F238E27FC236}">
                <a16:creationId xmlns:a16="http://schemas.microsoft.com/office/drawing/2014/main" id="{36DB9BE0-65E9-C0DD-0679-6812CCCF844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016274" y="2346384"/>
            <a:ext cx="4300983" cy="307459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6EC36AAD-8840-6569-2DB0-32594A012232}"/>
              </a:ext>
            </a:extLst>
          </p:cNvPr>
          <p:cNvSpPr txBox="1"/>
          <p:nvPr/>
        </p:nvSpPr>
        <p:spPr>
          <a:xfrm>
            <a:off x="1094235" y="5513536"/>
            <a:ext cx="581891" cy="115416"/>
          </a:xfrm>
          <a:prstGeom prst="rect">
            <a:avLst/>
          </a:prstGeom>
          <a:noFill/>
        </p:spPr>
        <p:txBody>
          <a:bodyPr wrap="none" lIns="0" tIns="0" rIns="0" bIns="0" rtlCol="0">
            <a:spAutoFit/>
          </a:bodyPr>
          <a:lstStyle/>
          <a:p>
            <a:pPr lvl="0">
              <a:defRPr/>
            </a:pPr>
            <a:r>
              <a:rPr lang="en-US" sz="750" spc="125">
                <a:solidFill>
                  <a:srgbClr val="000000">
                    <a:lumMod val="50000"/>
                    <a:lumOff val="50000"/>
                  </a:srgbClr>
                </a:solidFill>
                <a:latin typeface="FUTURANEXT-MEDIUM" panose="020B0602020204020303" pitchFamily="34" charset="77"/>
              </a:rPr>
              <a:t>CONTROL</a:t>
            </a:r>
          </a:p>
        </p:txBody>
      </p:sp>
      <p:sp>
        <p:nvSpPr>
          <p:cNvPr id="7" name="TextBox 6">
            <a:extLst>
              <a:ext uri="{FF2B5EF4-FFF2-40B4-BE49-F238E27FC236}">
                <a16:creationId xmlns:a16="http://schemas.microsoft.com/office/drawing/2014/main" id="{37CEC30F-2828-1BFF-0DB6-659B57A98607}"/>
              </a:ext>
            </a:extLst>
          </p:cNvPr>
          <p:cNvSpPr txBox="1"/>
          <p:nvPr/>
        </p:nvSpPr>
        <p:spPr>
          <a:xfrm>
            <a:off x="5388417" y="5513536"/>
            <a:ext cx="878446" cy="115416"/>
          </a:xfrm>
          <a:prstGeom prst="rect">
            <a:avLst/>
          </a:prstGeom>
          <a:noFill/>
        </p:spPr>
        <p:txBody>
          <a:bodyPr wrap="none" lIns="0" tIns="0" rIns="0" bIns="0" rtlCol="0">
            <a:spAutoFit/>
          </a:bodyPr>
          <a:lstStyle/>
          <a:p>
            <a:pPr lvl="0">
              <a:defRPr/>
            </a:pPr>
            <a:r>
              <a:rPr lang="en-US" sz="750" spc="125">
                <a:solidFill>
                  <a:srgbClr val="000000">
                    <a:lumMod val="50000"/>
                    <a:lumOff val="50000"/>
                  </a:srgbClr>
                </a:solidFill>
                <a:latin typeface="FUTURANEXT-MEDIUM" panose="020B0602020204020303" pitchFamily="34" charset="77"/>
              </a:rPr>
              <a:t>VARIATION 01</a:t>
            </a:r>
          </a:p>
        </p:txBody>
      </p:sp>
      <p:sp>
        <p:nvSpPr>
          <p:cNvPr id="8" name="TextBox 7">
            <a:extLst>
              <a:ext uri="{FF2B5EF4-FFF2-40B4-BE49-F238E27FC236}">
                <a16:creationId xmlns:a16="http://schemas.microsoft.com/office/drawing/2014/main" id="{95F8DFD0-E6DB-DDF8-D09F-98F7F719313A}"/>
              </a:ext>
            </a:extLst>
          </p:cNvPr>
          <p:cNvSpPr txBox="1"/>
          <p:nvPr/>
        </p:nvSpPr>
        <p:spPr>
          <a:xfrm>
            <a:off x="10102920" y="5537286"/>
            <a:ext cx="878446" cy="115416"/>
          </a:xfrm>
          <a:prstGeom prst="rect">
            <a:avLst/>
          </a:prstGeom>
          <a:noFill/>
        </p:spPr>
        <p:txBody>
          <a:bodyPr wrap="none" lIns="0" tIns="0" rIns="0" bIns="0" rtlCol="0">
            <a:spAutoFit/>
          </a:bodyPr>
          <a:lstStyle/>
          <a:p>
            <a:pPr lvl="0">
              <a:defRPr/>
            </a:pPr>
            <a:r>
              <a:rPr lang="en-US" sz="750" spc="125">
                <a:solidFill>
                  <a:srgbClr val="000000">
                    <a:lumMod val="50000"/>
                    <a:lumOff val="50000"/>
                  </a:srgbClr>
                </a:solidFill>
                <a:latin typeface="FUTURANEXT-MEDIUM" panose="020B0602020204020303" pitchFamily="34" charset="77"/>
              </a:rPr>
              <a:t>VARIATION 02</a:t>
            </a:r>
          </a:p>
        </p:txBody>
      </p:sp>
      <p:sp>
        <p:nvSpPr>
          <p:cNvPr id="9" name="Rectangle 8">
            <a:extLst>
              <a:ext uri="{FF2B5EF4-FFF2-40B4-BE49-F238E27FC236}">
                <a16:creationId xmlns:a16="http://schemas.microsoft.com/office/drawing/2014/main" id="{476CBD97-ECDA-A6A7-D918-4BCFCF57BA6F}"/>
              </a:ext>
            </a:extLst>
          </p:cNvPr>
          <p:cNvSpPr/>
          <p:nvPr/>
        </p:nvSpPr>
        <p:spPr>
          <a:xfrm>
            <a:off x="1047638" y="6224528"/>
            <a:ext cx="4048017" cy="15974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B45D331C-1D33-8929-817A-68EEEE9A8D97}"/>
              </a:ext>
            </a:extLst>
          </p:cNvPr>
          <p:cNvSpPr txBox="1"/>
          <p:nvPr/>
        </p:nvSpPr>
        <p:spPr>
          <a:xfrm>
            <a:off x="1448329" y="6378241"/>
            <a:ext cx="3246634" cy="813749"/>
          </a:xfrm>
          <a:prstGeom prst="rect">
            <a:avLst/>
          </a:prstGeom>
          <a:noFill/>
        </p:spPr>
        <p:txBody>
          <a:bodyPr wrap="square">
            <a:spAutoFit/>
          </a:bodyPr>
          <a:lstStyle/>
          <a:p>
            <a:pPr>
              <a:lnSpc>
                <a:spcPct val="120000"/>
              </a:lnSpc>
            </a:pPr>
            <a:r>
              <a:rPr lang="en-IN" sz="1600">
                <a:effectLst/>
                <a:latin typeface="Futura Next Book" panose="020B0502020204020303" pitchFamily="34" charset="77"/>
              </a:rPr>
              <a:t>Defect</a:t>
            </a:r>
          </a:p>
          <a:p>
            <a:pPr>
              <a:lnSpc>
                <a:spcPct val="120000"/>
              </a:lnSpc>
            </a:pPr>
            <a:r>
              <a:rPr lang="en-IN" sz="1200">
                <a:solidFill>
                  <a:schemeClr val="tx1">
                    <a:lumMod val="65000"/>
                    <a:lumOff val="35000"/>
                  </a:schemeClr>
                </a:solidFill>
                <a:latin typeface="Futura Next Book" panose="020B0502020204020303" pitchFamily="34" charset="77"/>
              </a:rPr>
              <a:t>Customers were unaware of Zalora’s free return policy due to poor visibility.</a:t>
            </a:r>
          </a:p>
        </p:txBody>
      </p:sp>
      <p:sp>
        <p:nvSpPr>
          <p:cNvPr id="13" name="Rectangle 12">
            <a:extLst>
              <a:ext uri="{FF2B5EF4-FFF2-40B4-BE49-F238E27FC236}">
                <a16:creationId xmlns:a16="http://schemas.microsoft.com/office/drawing/2014/main" id="{1C61F68A-45EA-1A74-046E-49CCDA89824A}"/>
              </a:ext>
            </a:extLst>
          </p:cNvPr>
          <p:cNvSpPr/>
          <p:nvPr/>
        </p:nvSpPr>
        <p:spPr>
          <a:xfrm>
            <a:off x="5595197" y="6224528"/>
            <a:ext cx="4048017" cy="15974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D0BE065D-3B66-494B-DA19-A8D57D55CD2C}"/>
              </a:ext>
            </a:extLst>
          </p:cNvPr>
          <p:cNvSpPr txBox="1"/>
          <p:nvPr/>
        </p:nvSpPr>
        <p:spPr>
          <a:xfrm>
            <a:off x="5995890" y="6378241"/>
            <a:ext cx="3246632" cy="1256947"/>
          </a:xfrm>
          <a:prstGeom prst="rect">
            <a:avLst/>
          </a:prstGeom>
          <a:noFill/>
        </p:spPr>
        <p:txBody>
          <a:bodyPr wrap="square">
            <a:spAutoFit/>
          </a:bodyPr>
          <a:lstStyle/>
          <a:p>
            <a:pPr>
              <a:lnSpc>
                <a:spcPct val="120000"/>
              </a:lnSpc>
            </a:pPr>
            <a:r>
              <a:rPr lang="en-IN" sz="1600">
                <a:effectLst/>
                <a:latin typeface="Futura Next Book" panose="020B0502020204020303" pitchFamily="34" charset="77"/>
              </a:rPr>
              <a:t>Action</a:t>
            </a:r>
          </a:p>
          <a:p>
            <a:pPr>
              <a:lnSpc>
                <a:spcPct val="120000"/>
              </a:lnSpc>
            </a:pPr>
            <a:r>
              <a:rPr lang="en-IN" sz="1200" b="1">
                <a:solidFill>
                  <a:schemeClr val="tx1">
                    <a:lumMod val="65000"/>
                    <a:lumOff val="35000"/>
                  </a:schemeClr>
                </a:solidFill>
                <a:latin typeface="Futura Next Book" panose="020B0502020204020303" pitchFamily="34" charset="77"/>
              </a:rPr>
              <a:t>Variation 1 </a:t>
            </a:r>
            <a:r>
              <a:rPr lang="en-IN" sz="1200">
                <a:solidFill>
                  <a:schemeClr val="tx1">
                    <a:lumMod val="65000"/>
                    <a:lumOff val="35000"/>
                  </a:schemeClr>
                </a:solidFill>
                <a:latin typeface="Futura Next Book" panose="020B0502020204020303" pitchFamily="34" charset="77"/>
              </a:rPr>
              <a:t>Shift the “Free” keyword from the right to the left-most position</a:t>
            </a:r>
          </a:p>
          <a:p>
            <a:pPr>
              <a:lnSpc>
                <a:spcPct val="120000"/>
              </a:lnSpc>
            </a:pPr>
            <a:r>
              <a:rPr lang="en-IN" sz="1200" b="1">
                <a:solidFill>
                  <a:schemeClr val="tx1">
                    <a:lumMod val="65000"/>
                    <a:lumOff val="35000"/>
                  </a:schemeClr>
                </a:solidFill>
                <a:latin typeface="Futura Next Book" panose="020B0502020204020303" pitchFamily="34" charset="77"/>
              </a:rPr>
              <a:t>Variation 2 </a:t>
            </a:r>
            <a:r>
              <a:rPr lang="en-IN" sz="1200">
                <a:solidFill>
                  <a:schemeClr val="tx1">
                    <a:lumMod val="65000"/>
                    <a:lumOff val="35000"/>
                  </a:schemeClr>
                </a:solidFill>
                <a:latin typeface="Futura Next Book" panose="020B0502020204020303" pitchFamily="34" charset="77"/>
              </a:rPr>
              <a:t>Add “&amp; Free Returns” copy next to the price tag</a:t>
            </a:r>
          </a:p>
        </p:txBody>
      </p:sp>
      <p:sp>
        <p:nvSpPr>
          <p:cNvPr id="15" name="Rectangle 14">
            <a:extLst>
              <a:ext uri="{FF2B5EF4-FFF2-40B4-BE49-F238E27FC236}">
                <a16:creationId xmlns:a16="http://schemas.microsoft.com/office/drawing/2014/main" id="{24437758-2CBE-A92D-734B-9E307361E215}"/>
              </a:ext>
            </a:extLst>
          </p:cNvPr>
          <p:cNvSpPr/>
          <p:nvPr/>
        </p:nvSpPr>
        <p:spPr>
          <a:xfrm>
            <a:off x="10142758" y="6224528"/>
            <a:ext cx="4048017" cy="15974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35055059-C1C7-19E6-654D-D23730739AF2}"/>
              </a:ext>
            </a:extLst>
          </p:cNvPr>
          <p:cNvSpPr txBox="1"/>
          <p:nvPr/>
        </p:nvSpPr>
        <p:spPr>
          <a:xfrm>
            <a:off x="10543449" y="6378241"/>
            <a:ext cx="3246634" cy="1256947"/>
          </a:xfrm>
          <a:prstGeom prst="rect">
            <a:avLst/>
          </a:prstGeom>
          <a:noFill/>
        </p:spPr>
        <p:txBody>
          <a:bodyPr wrap="square">
            <a:spAutoFit/>
          </a:bodyPr>
          <a:lstStyle/>
          <a:p>
            <a:pPr>
              <a:lnSpc>
                <a:spcPct val="120000"/>
              </a:lnSpc>
            </a:pPr>
            <a:r>
              <a:rPr lang="en-IN" sz="1600">
                <a:latin typeface="Futura Next Book" panose="020B0502020204020303" pitchFamily="34" charset="77"/>
              </a:rPr>
              <a:t>Test Results</a:t>
            </a:r>
            <a:endParaRPr lang="en-IN" sz="1200">
              <a:solidFill>
                <a:schemeClr val="tx1">
                  <a:lumMod val="65000"/>
                  <a:lumOff val="35000"/>
                </a:schemeClr>
              </a:solidFill>
              <a:latin typeface="Futura Next Book" panose="020B0502020204020303" pitchFamily="34" charset="77"/>
            </a:endParaRPr>
          </a:p>
          <a:p>
            <a:pPr>
              <a:lnSpc>
                <a:spcPct val="120000"/>
              </a:lnSpc>
            </a:pPr>
            <a:r>
              <a:rPr lang="en-IN" sz="1200">
                <a:solidFill>
                  <a:schemeClr val="tx1">
                    <a:lumMod val="65000"/>
                    <a:lumOff val="35000"/>
                  </a:schemeClr>
                </a:solidFill>
                <a:latin typeface="Futura Next Book" panose="020B0502020204020303" pitchFamily="34" charset="77"/>
              </a:rPr>
              <a:t>Zalora found that Variation 1 outperformed the control and its counter variation 2 by simply bringing uniformity in the </a:t>
            </a:r>
            <a:r>
              <a:rPr lang="en-IN" sz="1200">
                <a:solidFill>
                  <a:schemeClr val="tx1">
                    <a:lumMod val="65000"/>
                    <a:lumOff val="35000"/>
                  </a:schemeClr>
                </a:solidFill>
                <a:latin typeface="Futura Next Book" panose="020B0502020204020303" pitchFamily="34" charset="77"/>
                <a:hlinkClick r:id="rId6">
                  <a:extLst>
                    <a:ext uri="{A12FA001-AC4F-418D-AE19-62706E023703}">
                      <ahyp:hlinkClr xmlns:ahyp="http://schemas.microsoft.com/office/drawing/2018/hyperlinkcolor" val="tx"/>
                    </a:ext>
                  </a:extLst>
                </a:hlinkClick>
              </a:rPr>
              <a:t>call-to-action button</a:t>
            </a:r>
            <a:r>
              <a:rPr lang="en-IN" sz="1200">
                <a:solidFill>
                  <a:schemeClr val="tx1">
                    <a:lumMod val="65000"/>
                    <a:lumOff val="35000"/>
                  </a:schemeClr>
                </a:solidFill>
                <a:latin typeface="Futura Next Book" panose="020B0502020204020303" pitchFamily="34" charset="77"/>
              </a:rPr>
              <a:t>.</a:t>
            </a:r>
            <a:endParaRPr lang="en-US" sz="1200">
              <a:solidFill>
                <a:schemeClr val="tx1">
                  <a:lumMod val="65000"/>
                  <a:lumOff val="35000"/>
                </a:schemeClr>
              </a:solidFill>
              <a:latin typeface="Futura Next Book" panose="020B0502020204020303" pitchFamily="34" charset="77"/>
            </a:endParaRPr>
          </a:p>
        </p:txBody>
      </p:sp>
      <p:sp>
        <p:nvSpPr>
          <p:cNvPr id="17" name="TextBox 16">
            <a:extLst>
              <a:ext uri="{FF2B5EF4-FFF2-40B4-BE49-F238E27FC236}">
                <a16:creationId xmlns:a16="http://schemas.microsoft.com/office/drawing/2014/main" id="{EFBC9A4D-6D42-A3AD-E326-02F1B5DF987C}"/>
              </a:ext>
            </a:extLst>
          </p:cNvPr>
          <p:cNvSpPr txBox="1"/>
          <p:nvPr/>
        </p:nvSpPr>
        <p:spPr>
          <a:xfrm>
            <a:off x="-320634" y="6044540"/>
            <a:ext cx="0" cy="0"/>
          </a:xfrm>
          <a:prstGeom prst="rect">
            <a:avLst/>
          </a:prstGeom>
        </p:spPr>
        <p:txBody>
          <a:bodyPr vert="horz" wrap="none" lIns="91440" tIns="45720" rIns="91440" bIns="45720" rtlCol="0" anchor="ctr">
            <a:normAutofit fontScale="25000" lnSpcReduction="20000"/>
          </a:bodyPr>
          <a:lstStyle/>
          <a:p>
            <a:pPr algn="l"/>
            <a:endParaRPr lang="en-US" sz="1600" b="0" i="0">
              <a:latin typeface="Futura Next Book" panose="020B0502020204020303" pitchFamily="34" charset="77"/>
            </a:endParaRPr>
          </a:p>
        </p:txBody>
      </p:sp>
    </p:spTree>
    <p:extLst>
      <p:ext uri="{BB962C8B-B14F-4D97-AF65-F5344CB8AC3E}">
        <p14:creationId xmlns:p14="http://schemas.microsoft.com/office/powerpoint/2010/main" val="29346109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B246AE9E-29BA-2966-4408-E8BACCABBE27}"/>
              </a:ext>
            </a:extLst>
          </p:cNvPr>
          <p:cNvSpPr>
            <a:spLocks noGrp="1"/>
          </p:cNvSpPr>
          <p:nvPr>
            <p:ph type="title"/>
          </p:nvPr>
        </p:nvSpPr>
        <p:spPr/>
        <p:txBody>
          <a:bodyPr>
            <a:normAutofit/>
          </a:bodyPr>
          <a:lstStyle/>
          <a:p>
            <a:r>
              <a:rPr lang="en-US"/>
              <a:t>4 possible outcomes from A/B testing</a:t>
            </a:r>
          </a:p>
        </p:txBody>
      </p:sp>
      <p:sp>
        <p:nvSpPr>
          <p:cNvPr id="11" name="Text Placeholder 10">
            <a:extLst>
              <a:ext uri="{FF2B5EF4-FFF2-40B4-BE49-F238E27FC236}">
                <a16:creationId xmlns:a16="http://schemas.microsoft.com/office/drawing/2014/main" id="{38AC68A0-E642-E471-AE32-F9FAD82F3377}"/>
              </a:ext>
            </a:extLst>
          </p:cNvPr>
          <p:cNvSpPr>
            <a:spLocks noGrp="1"/>
          </p:cNvSpPr>
          <p:nvPr>
            <p:ph type="body" sz="quarter" idx="13"/>
          </p:nvPr>
        </p:nvSpPr>
        <p:spPr/>
        <p:txBody>
          <a:bodyPr/>
          <a:lstStyle/>
          <a:p>
            <a:r>
              <a:rPr lang="en-IN"/>
              <a:t>A/B testing</a:t>
            </a:r>
          </a:p>
          <a:p>
            <a:endParaRPr lang="en-US"/>
          </a:p>
        </p:txBody>
      </p:sp>
      <p:sp>
        <p:nvSpPr>
          <p:cNvPr id="2" name="TextBox 1">
            <a:extLst>
              <a:ext uri="{FF2B5EF4-FFF2-40B4-BE49-F238E27FC236}">
                <a16:creationId xmlns:a16="http://schemas.microsoft.com/office/drawing/2014/main" id="{6D09696A-C16A-2418-E271-D81DC7DE562B}"/>
              </a:ext>
            </a:extLst>
          </p:cNvPr>
          <p:cNvSpPr txBox="1"/>
          <p:nvPr/>
        </p:nvSpPr>
        <p:spPr>
          <a:xfrm>
            <a:off x="894080" y="2214880"/>
            <a:ext cx="0" cy="0"/>
          </a:xfrm>
          <a:prstGeom prst="rect">
            <a:avLst/>
          </a:prstGeom>
        </p:spPr>
        <p:txBody>
          <a:bodyPr vert="horz" wrap="none" lIns="91440" tIns="45720" rIns="91440" bIns="45720" rtlCol="0" anchor="ctr">
            <a:normAutofit fontScale="25000" lnSpcReduction="20000"/>
          </a:bodyPr>
          <a:lstStyle/>
          <a:p>
            <a:pPr algn="l"/>
            <a:endParaRPr lang="en-US" sz="1600" b="0" i="0">
              <a:latin typeface="Futura Next Book" panose="020B0502020204020303" pitchFamily="34" charset="77"/>
            </a:endParaRPr>
          </a:p>
        </p:txBody>
      </p:sp>
      <p:sp>
        <p:nvSpPr>
          <p:cNvPr id="6" name="Rectangle 5">
            <a:extLst>
              <a:ext uri="{FF2B5EF4-FFF2-40B4-BE49-F238E27FC236}">
                <a16:creationId xmlns:a16="http://schemas.microsoft.com/office/drawing/2014/main" id="{8A186CB2-D88D-24FB-FD0F-95FC7E5582EC}"/>
              </a:ext>
            </a:extLst>
          </p:cNvPr>
          <p:cNvSpPr/>
          <p:nvPr/>
        </p:nvSpPr>
        <p:spPr>
          <a:xfrm>
            <a:off x="5705333" y="2123682"/>
            <a:ext cx="3806754" cy="2300020"/>
          </a:xfrm>
          <a:prstGeom prst="rect">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42817">
              <a:defRPr/>
            </a:pPr>
            <a:endParaRPr lang="en-US" sz="2250">
              <a:solidFill>
                <a:srgbClr val="FFFFFF"/>
              </a:solidFill>
              <a:latin typeface="Futura Next Book"/>
            </a:endParaRPr>
          </a:p>
        </p:txBody>
      </p:sp>
      <p:sp>
        <p:nvSpPr>
          <p:cNvPr id="7" name="Rectangle 6">
            <a:extLst>
              <a:ext uri="{FF2B5EF4-FFF2-40B4-BE49-F238E27FC236}">
                <a16:creationId xmlns:a16="http://schemas.microsoft.com/office/drawing/2014/main" id="{482217EA-C1F5-EB6B-440F-4A0DC45E26CC}"/>
              </a:ext>
            </a:extLst>
          </p:cNvPr>
          <p:cNvSpPr/>
          <p:nvPr/>
        </p:nvSpPr>
        <p:spPr>
          <a:xfrm>
            <a:off x="9883918" y="2123682"/>
            <a:ext cx="3835875" cy="2300021"/>
          </a:xfrm>
          <a:prstGeom prst="rect">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42817">
              <a:defRPr/>
            </a:pPr>
            <a:endParaRPr lang="en-US" sz="2250">
              <a:solidFill>
                <a:srgbClr val="FFFFFF"/>
              </a:solidFill>
              <a:latin typeface="Futura Next Book"/>
            </a:endParaRPr>
          </a:p>
        </p:txBody>
      </p:sp>
      <p:sp>
        <p:nvSpPr>
          <p:cNvPr id="8" name="TextBox 7">
            <a:extLst>
              <a:ext uri="{FF2B5EF4-FFF2-40B4-BE49-F238E27FC236}">
                <a16:creationId xmlns:a16="http://schemas.microsoft.com/office/drawing/2014/main" id="{64D88172-5109-743E-8DBE-355FB309351A}"/>
              </a:ext>
            </a:extLst>
          </p:cNvPr>
          <p:cNvSpPr txBox="1"/>
          <p:nvPr/>
        </p:nvSpPr>
        <p:spPr>
          <a:xfrm>
            <a:off x="6073965" y="2754858"/>
            <a:ext cx="3172595" cy="492443"/>
          </a:xfrm>
          <a:prstGeom prst="rect">
            <a:avLst/>
          </a:prstGeom>
          <a:noFill/>
        </p:spPr>
        <p:txBody>
          <a:bodyPr wrap="square">
            <a:spAutoFit/>
          </a:bodyPr>
          <a:lstStyle>
            <a:defPPr>
              <a:defRPr lang="en-US"/>
            </a:defPPr>
            <a:lvl1pPr>
              <a:lnSpc>
                <a:spcPct val="120000"/>
              </a:lnSpc>
              <a:defRPr>
                <a:latin typeface="Futura Next Book" panose="020B0502020204020303" pitchFamily="34" charset="77"/>
              </a:defRPr>
            </a:lvl1pPr>
          </a:lstStyle>
          <a:p>
            <a:r>
              <a:rPr lang="en-IN"/>
              <a:t>False positive (you detect a winner when there are none)</a:t>
            </a:r>
          </a:p>
        </p:txBody>
      </p:sp>
      <p:sp>
        <p:nvSpPr>
          <p:cNvPr id="9" name="TextBox 8">
            <a:extLst>
              <a:ext uri="{FF2B5EF4-FFF2-40B4-BE49-F238E27FC236}">
                <a16:creationId xmlns:a16="http://schemas.microsoft.com/office/drawing/2014/main" id="{25C42DBC-C220-16C2-2B9C-8E76DDFE0615}"/>
              </a:ext>
            </a:extLst>
          </p:cNvPr>
          <p:cNvSpPr txBox="1"/>
          <p:nvPr/>
        </p:nvSpPr>
        <p:spPr>
          <a:xfrm>
            <a:off x="10247488" y="2754858"/>
            <a:ext cx="2640851" cy="830997"/>
          </a:xfrm>
          <a:prstGeom prst="rect">
            <a:avLst/>
          </a:prstGeom>
          <a:noFill/>
        </p:spPr>
        <p:txBody>
          <a:bodyPr wrap="square" lIns="0" tIns="0" rIns="0" bIns="0" rtlCol="0">
            <a:spAutoFit/>
          </a:bodyPr>
          <a:lstStyle/>
          <a:p>
            <a:r>
              <a:rPr lang="en-IN">
                <a:latin typeface="Futura Next Book" panose="020B0502020204020303" pitchFamily="34" charset="77"/>
              </a:rPr>
              <a:t>False negative (you don’t detect a winner when there is one)</a:t>
            </a:r>
          </a:p>
        </p:txBody>
      </p:sp>
      <p:sp>
        <p:nvSpPr>
          <p:cNvPr id="10" name="TextBox 9">
            <a:extLst>
              <a:ext uri="{FF2B5EF4-FFF2-40B4-BE49-F238E27FC236}">
                <a16:creationId xmlns:a16="http://schemas.microsoft.com/office/drawing/2014/main" id="{3D5038EF-17C1-F948-8547-F6620B8BDB71}"/>
              </a:ext>
            </a:extLst>
          </p:cNvPr>
          <p:cNvSpPr txBox="1"/>
          <p:nvPr/>
        </p:nvSpPr>
        <p:spPr>
          <a:xfrm>
            <a:off x="6073965" y="2385342"/>
            <a:ext cx="1963315" cy="173124"/>
          </a:xfrm>
          <a:prstGeom prst="rect">
            <a:avLst/>
          </a:prstGeom>
          <a:noFill/>
        </p:spPr>
        <p:txBody>
          <a:bodyPr wrap="square" lIns="0" tIns="0" rIns="0" bIns="0" rtlCol="0">
            <a:spAutoFit/>
          </a:bodyPr>
          <a:lstStyle/>
          <a:p>
            <a:pPr lvl="0">
              <a:defRPr/>
            </a:pPr>
            <a:r>
              <a:rPr lang="en-US" sz="1125" b="1" spc="125">
                <a:solidFill>
                  <a:schemeClr val="accent1"/>
                </a:solidFill>
                <a:latin typeface="FuturaNext-Medium"/>
              </a:rPr>
              <a:t>#1</a:t>
            </a:r>
          </a:p>
        </p:txBody>
      </p:sp>
      <p:sp>
        <p:nvSpPr>
          <p:cNvPr id="14" name="TextBox 13">
            <a:extLst>
              <a:ext uri="{FF2B5EF4-FFF2-40B4-BE49-F238E27FC236}">
                <a16:creationId xmlns:a16="http://schemas.microsoft.com/office/drawing/2014/main" id="{3F3BE3D5-78CB-0F35-DFCF-FC6BA1E9CDF3}"/>
              </a:ext>
            </a:extLst>
          </p:cNvPr>
          <p:cNvSpPr txBox="1"/>
          <p:nvPr/>
        </p:nvSpPr>
        <p:spPr>
          <a:xfrm>
            <a:off x="10247489" y="2385342"/>
            <a:ext cx="1963315" cy="173124"/>
          </a:xfrm>
          <a:prstGeom prst="rect">
            <a:avLst/>
          </a:prstGeom>
          <a:noFill/>
        </p:spPr>
        <p:txBody>
          <a:bodyPr wrap="square" lIns="0" tIns="0" rIns="0" bIns="0" rtlCol="0">
            <a:spAutoFit/>
          </a:bodyPr>
          <a:lstStyle/>
          <a:p>
            <a:pPr lvl="0">
              <a:defRPr/>
            </a:pPr>
            <a:r>
              <a:rPr lang="en-US" sz="1125" b="1" spc="125">
                <a:solidFill>
                  <a:schemeClr val="accent1"/>
                </a:solidFill>
                <a:latin typeface="FuturaNext-Medium"/>
              </a:rPr>
              <a:t>#2</a:t>
            </a:r>
          </a:p>
        </p:txBody>
      </p:sp>
      <p:sp>
        <p:nvSpPr>
          <p:cNvPr id="18" name="Rectangle 17">
            <a:extLst>
              <a:ext uri="{FF2B5EF4-FFF2-40B4-BE49-F238E27FC236}">
                <a16:creationId xmlns:a16="http://schemas.microsoft.com/office/drawing/2014/main" id="{F9363E63-1991-ED4C-BD62-6CC96346F1AF}"/>
              </a:ext>
            </a:extLst>
          </p:cNvPr>
          <p:cNvSpPr/>
          <p:nvPr/>
        </p:nvSpPr>
        <p:spPr>
          <a:xfrm>
            <a:off x="5705333" y="4856851"/>
            <a:ext cx="3806754" cy="2300020"/>
          </a:xfrm>
          <a:prstGeom prst="rect">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42817">
              <a:defRPr/>
            </a:pPr>
            <a:endParaRPr lang="en-US" sz="2250">
              <a:solidFill>
                <a:srgbClr val="FFFFFF"/>
              </a:solidFill>
              <a:latin typeface="Futura Next Book"/>
            </a:endParaRPr>
          </a:p>
        </p:txBody>
      </p:sp>
      <p:sp>
        <p:nvSpPr>
          <p:cNvPr id="19" name="Rectangle 18">
            <a:extLst>
              <a:ext uri="{FF2B5EF4-FFF2-40B4-BE49-F238E27FC236}">
                <a16:creationId xmlns:a16="http://schemas.microsoft.com/office/drawing/2014/main" id="{8CCEDFE1-1F31-3B9F-453B-31B1D56016A0}"/>
              </a:ext>
            </a:extLst>
          </p:cNvPr>
          <p:cNvSpPr/>
          <p:nvPr/>
        </p:nvSpPr>
        <p:spPr>
          <a:xfrm>
            <a:off x="9883918" y="4856850"/>
            <a:ext cx="3835875" cy="2300021"/>
          </a:xfrm>
          <a:prstGeom prst="rect">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42817">
              <a:defRPr/>
            </a:pPr>
            <a:endParaRPr lang="en-US" sz="2250">
              <a:solidFill>
                <a:srgbClr val="FFFFFF"/>
              </a:solidFill>
              <a:latin typeface="Futura Next Book"/>
            </a:endParaRPr>
          </a:p>
        </p:txBody>
      </p:sp>
      <p:sp>
        <p:nvSpPr>
          <p:cNvPr id="20" name="TextBox 19">
            <a:extLst>
              <a:ext uri="{FF2B5EF4-FFF2-40B4-BE49-F238E27FC236}">
                <a16:creationId xmlns:a16="http://schemas.microsoft.com/office/drawing/2014/main" id="{3DFADADA-EDC0-4E42-F16D-11DA52768A54}"/>
              </a:ext>
            </a:extLst>
          </p:cNvPr>
          <p:cNvSpPr txBox="1"/>
          <p:nvPr/>
        </p:nvSpPr>
        <p:spPr>
          <a:xfrm>
            <a:off x="6073965" y="5488026"/>
            <a:ext cx="3172595" cy="553998"/>
          </a:xfrm>
          <a:prstGeom prst="rect">
            <a:avLst/>
          </a:prstGeom>
          <a:noFill/>
        </p:spPr>
        <p:txBody>
          <a:bodyPr wrap="square" lIns="0" tIns="0" rIns="0" bIns="0" rtlCol="0">
            <a:spAutoFit/>
          </a:bodyPr>
          <a:lstStyle/>
          <a:p>
            <a:r>
              <a:rPr lang="en-IN">
                <a:latin typeface="Futura Next Book" panose="020B0502020204020303" pitchFamily="34" charset="77"/>
              </a:rPr>
              <a:t>No difference between A &amp; B (inconclusive)</a:t>
            </a:r>
          </a:p>
        </p:txBody>
      </p:sp>
      <p:sp>
        <p:nvSpPr>
          <p:cNvPr id="21" name="TextBox 20">
            <a:extLst>
              <a:ext uri="{FF2B5EF4-FFF2-40B4-BE49-F238E27FC236}">
                <a16:creationId xmlns:a16="http://schemas.microsoft.com/office/drawing/2014/main" id="{018C9BF4-67CE-B797-6103-4BAEF549A1B4}"/>
              </a:ext>
            </a:extLst>
          </p:cNvPr>
          <p:cNvSpPr txBox="1"/>
          <p:nvPr/>
        </p:nvSpPr>
        <p:spPr>
          <a:xfrm>
            <a:off x="10247488" y="5488027"/>
            <a:ext cx="2640851" cy="553998"/>
          </a:xfrm>
          <a:prstGeom prst="rect">
            <a:avLst/>
          </a:prstGeom>
          <a:noFill/>
        </p:spPr>
        <p:txBody>
          <a:bodyPr wrap="square" lIns="0" tIns="0" rIns="0" bIns="0" rtlCol="0">
            <a:spAutoFit/>
          </a:bodyPr>
          <a:lstStyle/>
          <a:p>
            <a:r>
              <a:rPr lang="en-IN">
                <a:latin typeface="Futura Next Book" panose="020B0502020204020303" pitchFamily="34" charset="77"/>
              </a:rPr>
              <a:t>Win (either A or B converts more)</a:t>
            </a:r>
          </a:p>
        </p:txBody>
      </p:sp>
      <p:sp>
        <p:nvSpPr>
          <p:cNvPr id="22" name="TextBox 21">
            <a:extLst>
              <a:ext uri="{FF2B5EF4-FFF2-40B4-BE49-F238E27FC236}">
                <a16:creationId xmlns:a16="http://schemas.microsoft.com/office/drawing/2014/main" id="{07C31F2C-9BEE-F4BE-9ABF-E04D4B9B9758}"/>
              </a:ext>
            </a:extLst>
          </p:cNvPr>
          <p:cNvSpPr txBox="1"/>
          <p:nvPr/>
        </p:nvSpPr>
        <p:spPr>
          <a:xfrm>
            <a:off x="6073965" y="5118510"/>
            <a:ext cx="1963315" cy="173124"/>
          </a:xfrm>
          <a:prstGeom prst="rect">
            <a:avLst/>
          </a:prstGeom>
          <a:noFill/>
        </p:spPr>
        <p:txBody>
          <a:bodyPr wrap="square" lIns="0" tIns="0" rIns="0" bIns="0" rtlCol="0">
            <a:spAutoFit/>
          </a:bodyPr>
          <a:lstStyle/>
          <a:p>
            <a:pPr lvl="0">
              <a:defRPr/>
            </a:pPr>
            <a:r>
              <a:rPr lang="en-US" sz="1125" b="1" spc="125">
                <a:solidFill>
                  <a:schemeClr val="accent1"/>
                </a:solidFill>
                <a:latin typeface="FuturaNext-Medium"/>
              </a:rPr>
              <a:t>#3</a:t>
            </a:r>
          </a:p>
        </p:txBody>
      </p:sp>
      <p:sp>
        <p:nvSpPr>
          <p:cNvPr id="23" name="TextBox 22">
            <a:extLst>
              <a:ext uri="{FF2B5EF4-FFF2-40B4-BE49-F238E27FC236}">
                <a16:creationId xmlns:a16="http://schemas.microsoft.com/office/drawing/2014/main" id="{C73E0443-CFE8-1601-C167-4CDDB0CF0229}"/>
              </a:ext>
            </a:extLst>
          </p:cNvPr>
          <p:cNvSpPr txBox="1"/>
          <p:nvPr/>
        </p:nvSpPr>
        <p:spPr>
          <a:xfrm>
            <a:off x="10247489" y="5118510"/>
            <a:ext cx="1963315" cy="173124"/>
          </a:xfrm>
          <a:prstGeom prst="rect">
            <a:avLst/>
          </a:prstGeom>
          <a:noFill/>
        </p:spPr>
        <p:txBody>
          <a:bodyPr wrap="square" lIns="0" tIns="0" rIns="0" bIns="0" rtlCol="0">
            <a:spAutoFit/>
          </a:bodyPr>
          <a:lstStyle/>
          <a:p>
            <a:pPr lvl="0">
              <a:defRPr/>
            </a:pPr>
            <a:r>
              <a:rPr lang="en-US" sz="1125" b="1" spc="125">
                <a:solidFill>
                  <a:schemeClr val="accent1"/>
                </a:solidFill>
                <a:latin typeface="FuturaNext-Medium"/>
              </a:rPr>
              <a:t>#4</a:t>
            </a:r>
          </a:p>
        </p:txBody>
      </p:sp>
      <p:sp>
        <p:nvSpPr>
          <p:cNvPr id="29" name="TextBox 28">
            <a:extLst>
              <a:ext uri="{FF2B5EF4-FFF2-40B4-BE49-F238E27FC236}">
                <a16:creationId xmlns:a16="http://schemas.microsoft.com/office/drawing/2014/main" id="{7AE2CF8E-D068-D056-FA59-F3CCD41ACE26}"/>
              </a:ext>
            </a:extLst>
          </p:cNvPr>
          <p:cNvSpPr txBox="1"/>
          <p:nvPr/>
        </p:nvSpPr>
        <p:spPr>
          <a:xfrm>
            <a:off x="1047637" y="2128317"/>
            <a:ext cx="4306857" cy="2308324"/>
          </a:xfrm>
          <a:prstGeom prst="rect">
            <a:avLst/>
          </a:prstGeom>
          <a:noFill/>
        </p:spPr>
        <p:txBody>
          <a:bodyPr wrap="square">
            <a:spAutoFit/>
          </a:bodyPr>
          <a:lstStyle>
            <a:defPPr>
              <a:defRPr lang="en-US"/>
            </a:defPPr>
            <a:lvl1pPr>
              <a:lnSpc>
                <a:spcPct val="120000"/>
              </a:lnSpc>
              <a:defRPr>
                <a:latin typeface="Futura Next Book" panose="020B0502020204020303" pitchFamily="34" charset="77"/>
              </a:defRPr>
            </a:lvl1pPr>
          </a:lstStyle>
          <a:p>
            <a:r>
              <a:rPr lang="en-IN"/>
              <a:t>In most cases, it is not just as simple win or loss.</a:t>
            </a:r>
          </a:p>
          <a:p>
            <a:endParaRPr lang="en-IN"/>
          </a:p>
          <a:p>
            <a:r>
              <a:rPr lang="en-IN"/>
              <a:t>The best thing to do once we have the test results is to deep dive into metrics and accentuate any use cases that help the business in any way.</a:t>
            </a:r>
          </a:p>
        </p:txBody>
      </p:sp>
    </p:spTree>
    <p:extLst>
      <p:ext uri="{BB962C8B-B14F-4D97-AF65-F5344CB8AC3E}">
        <p14:creationId xmlns:p14="http://schemas.microsoft.com/office/powerpoint/2010/main" val="3191458514"/>
      </p:ext>
    </p:extLst>
  </p:cSld>
  <p:clrMapOvr>
    <a:masterClrMapping/>
  </p:clrMapOvr>
  <p:extLst>
    <p:ext uri="{6950BFC3-D8DA-4A85-94F7-54DA5524770B}">
      <p188:commentRel xmlns:p188="http://schemas.microsoft.com/office/powerpoint/2018/8/main" r:id="rId3"/>
    </p:ext>
  </p:extLs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B246AE9E-29BA-2966-4408-E8BACCABBE27}"/>
              </a:ext>
            </a:extLst>
          </p:cNvPr>
          <p:cNvSpPr>
            <a:spLocks noGrp="1"/>
          </p:cNvSpPr>
          <p:nvPr>
            <p:ph type="title"/>
          </p:nvPr>
        </p:nvSpPr>
        <p:spPr/>
        <p:txBody>
          <a:bodyPr>
            <a:normAutofit/>
          </a:bodyPr>
          <a:lstStyle/>
          <a:p>
            <a:r>
              <a:rPr lang="en-US"/>
              <a:t>Pitfalls to avoid during A/B testing</a:t>
            </a:r>
          </a:p>
        </p:txBody>
      </p:sp>
      <p:sp>
        <p:nvSpPr>
          <p:cNvPr id="11" name="Text Placeholder 10">
            <a:extLst>
              <a:ext uri="{FF2B5EF4-FFF2-40B4-BE49-F238E27FC236}">
                <a16:creationId xmlns:a16="http://schemas.microsoft.com/office/drawing/2014/main" id="{38AC68A0-E642-E471-AE32-F9FAD82F3377}"/>
              </a:ext>
            </a:extLst>
          </p:cNvPr>
          <p:cNvSpPr>
            <a:spLocks noGrp="1"/>
          </p:cNvSpPr>
          <p:nvPr>
            <p:ph type="body" sz="quarter" idx="13"/>
          </p:nvPr>
        </p:nvSpPr>
        <p:spPr/>
        <p:txBody>
          <a:bodyPr/>
          <a:lstStyle/>
          <a:p>
            <a:r>
              <a:rPr lang="en-IN"/>
              <a:t>A/B testing</a:t>
            </a:r>
          </a:p>
          <a:p>
            <a:endParaRPr lang="en-US"/>
          </a:p>
        </p:txBody>
      </p:sp>
      <p:sp>
        <p:nvSpPr>
          <p:cNvPr id="2" name="TextBox 1">
            <a:extLst>
              <a:ext uri="{FF2B5EF4-FFF2-40B4-BE49-F238E27FC236}">
                <a16:creationId xmlns:a16="http://schemas.microsoft.com/office/drawing/2014/main" id="{6D09696A-C16A-2418-E271-D81DC7DE562B}"/>
              </a:ext>
            </a:extLst>
          </p:cNvPr>
          <p:cNvSpPr txBox="1"/>
          <p:nvPr/>
        </p:nvSpPr>
        <p:spPr>
          <a:xfrm>
            <a:off x="894080" y="2214880"/>
            <a:ext cx="0" cy="0"/>
          </a:xfrm>
          <a:prstGeom prst="rect">
            <a:avLst/>
          </a:prstGeom>
        </p:spPr>
        <p:txBody>
          <a:bodyPr vert="horz" wrap="none" lIns="91440" tIns="45720" rIns="91440" bIns="45720" rtlCol="0" anchor="ctr">
            <a:normAutofit fontScale="25000" lnSpcReduction="20000"/>
          </a:bodyPr>
          <a:lstStyle/>
          <a:p>
            <a:pPr algn="l"/>
            <a:endParaRPr lang="en-US" sz="1600" b="0" i="0">
              <a:latin typeface="Futura Next Book" panose="020B0502020204020303" pitchFamily="34" charset="77"/>
            </a:endParaRPr>
          </a:p>
        </p:txBody>
      </p:sp>
      <p:sp>
        <p:nvSpPr>
          <p:cNvPr id="6" name="Rectangle 5">
            <a:extLst>
              <a:ext uri="{FF2B5EF4-FFF2-40B4-BE49-F238E27FC236}">
                <a16:creationId xmlns:a16="http://schemas.microsoft.com/office/drawing/2014/main" id="{8A186CB2-D88D-24FB-FD0F-95FC7E5582EC}"/>
              </a:ext>
            </a:extLst>
          </p:cNvPr>
          <p:cNvSpPr/>
          <p:nvPr/>
        </p:nvSpPr>
        <p:spPr>
          <a:xfrm>
            <a:off x="5462964" y="2134699"/>
            <a:ext cx="3956054" cy="2300020"/>
          </a:xfrm>
          <a:prstGeom prst="rect">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42817">
              <a:defRPr/>
            </a:pPr>
            <a:endParaRPr lang="en-US" sz="2250">
              <a:solidFill>
                <a:srgbClr val="FFFFFF"/>
              </a:solidFill>
              <a:latin typeface="Futura Next Book"/>
            </a:endParaRPr>
          </a:p>
        </p:txBody>
      </p:sp>
      <p:sp>
        <p:nvSpPr>
          <p:cNvPr id="7" name="Rectangle 6">
            <a:extLst>
              <a:ext uri="{FF2B5EF4-FFF2-40B4-BE49-F238E27FC236}">
                <a16:creationId xmlns:a16="http://schemas.microsoft.com/office/drawing/2014/main" id="{482217EA-C1F5-EB6B-440F-4A0DC45E26CC}"/>
              </a:ext>
            </a:extLst>
          </p:cNvPr>
          <p:cNvSpPr/>
          <p:nvPr/>
        </p:nvSpPr>
        <p:spPr>
          <a:xfrm>
            <a:off x="9773753" y="2134699"/>
            <a:ext cx="3986317" cy="2300021"/>
          </a:xfrm>
          <a:prstGeom prst="rect">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42817">
              <a:defRPr/>
            </a:pPr>
            <a:endParaRPr lang="en-US" sz="2250">
              <a:solidFill>
                <a:srgbClr val="FFFFFF"/>
              </a:solidFill>
              <a:latin typeface="Futura Next Book"/>
            </a:endParaRPr>
          </a:p>
        </p:txBody>
      </p:sp>
      <p:sp>
        <p:nvSpPr>
          <p:cNvPr id="8" name="TextBox 7">
            <a:extLst>
              <a:ext uri="{FF2B5EF4-FFF2-40B4-BE49-F238E27FC236}">
                <a16:creationId xmlns:a16="http://schemas.microsoft.com/office/drawing/2014/main" id="{64D88172-5109-743E-8DBE-355FB309351A}"/>
              </a:ext>
            </a:extLst>
          </p:cNvPr>
          <p:cNvSpPr txBox="1"/>
          <p:nvPr/>
        </p:nvSpPr>
        <p:spPr>
          <a:xfrm>
            <a:off x="5831596" y="2765875"/>
            <a:ext cx="3297023" cy="971292"/>
          </a:xfrm>
          <a:prstGeom prst="rect">
            <a:avLst/>
          </a:prstGeom>
          <a:noFill/>
        </p:spPr>
        <p:txBody>
          <a:bodyPr wrap="square" lIns="0" tIns="0" rIns="0" bIns="0" rtlCol="0">
            <a:spAutoFit/>
          </a:bodyPr>
          <a:lstStyle/>
          <a:p>
            <a:pPr fontAlgn="base">
              <a:lnSpc>
                <a:spcPct val="120000"/>
              </a:lnSpc>
            </a:pPr>
            <a:r>
              <a:rPr lang="en-US">
                <a:latin typeface="Futura Next Book" panose="020B0502020204020303" pitchFamily="34" charset="77"/>
              </a:rPr>
              <a:t>Ignoring statistical significance and failing to consider external factors</a:t>
            </a:r>
          </a:p>
        </p:txBody>
      </p:sp>
      <p:sp>
        <p:nvSpPr>
          <p:cNvPr id="9" name="TextBox 8">
            <a:extLst>
              <a:ext uri="{FF2B5EF4-FFF2-40B4-BE49-F238E27FC236}">
                <a16:creationId xmlns:a16="http://schemas.microsoft.com/office/drawing/2014/main" id="{25C42DBC-C220-16C2-2B9C-8E76DDFE0615}"/>
              </a:ext>
            </a:extLst>
          </p:cNvPr>
          <p:cNvSpPr txBox="1"/>
          <p:nvPr/>
        </p:nvSpPr>
        <p:spPr>
          <a:xfrm>
            <a:off x="10137323" y="2765875"/>
            <a:ext cx="2744424" cy="970330"/>
          </a:xfrm>
          <a:prstGeom prst="rect">
            <a:avLst/>
          </a:prstGeom>
          <a:noFill/>
        </p:spPr>
        <p:txBody>
          <a:bodyPr wrap="square" lIns="0" tIns="0" rIns="0" bIns="0" rtlCol="0">
            <a:spAutoFit/>
          </a:bodyPr>
          <a:lstStyle/>
          <a:p>
            <a:pPr fontAlgn="base">
              <a:lnSpc>
                <a:spcPct val="120000"/>
              </a:lnSpc>
            </a:pPr>
            <a:r>
              <a:rPr lang="en-IN">
                <a:latin typeface="Futura Next Book" panose="020B0502020204020303" pitchFamily="34" charset="77"/>
              </a:rPr>
              <a:t>Not clustering heavy &amp; light users in equal proportions</a:t>
            </a:r>
            <a:r>
              <a:rPr lang="en-US">
                <a:latin typeface="Futura Next Book" panose="020B0502020204020303" pitchFamily="34" charset="77"/>
              </a:rPr>
              <a:t>​</a:t>
            </a:r>
          </a:p>
        </p:txBody>
      </p:sp>
      <p:sp>
        <p:nvSpPr>
          <p:cNvPr id="10" name="TextBox 9">
            <a:extLst>
              <a:ext uri="{FF2B5EF4-FFF2-40B4-BE49-F238E27FC236}">
                <a16:creationId xmlns:a16="http://schemas.microsoft.com/office/drawing/2014/main" id="{3D5038EF-17C1-F948-8547-F6620B8BDB71}"/>
              </a:ext>
            </a:extLst>
          </p:cNvPr>
          <p:cNvSpPr txBox="1"/>
          <p:nvPr/>
        </p:nvSpPr>
        <p:spPr>
          <a:xfrm>
            <a:off x="5831596" y="2396359"/>
            <a:ext cx="2040316" cy="173124"/>
          </a:xfrm>
          <a:prstGeom prst="rect">
            <a:avLst/>
          </a:prstGeom>
          <a:noFill/>
        </p:spPr>
        <p:txBody>
          <a:bodyPr wrap="square" lIns="0" tIns="0" rIns="0" bIns="0" rtlCol="0">
            <a:spAutoFit/>
          </a:bodyPr>
          <a:lstStyle/>
          <a:p>
            <a:pPr lvl="0">
              <a:defRPr/>
            </a:pPr>
            <a:r>
              <a:rPr lang="en-US" sz="1125" b="1" spc="125">
                <a:solidFill>
                  <a:schemeClr val="accent1"/>
                </a:solidFill>
                <a:latin typeface="FuturaNext-Medium"/>
              </a:rPr>
              <a:t>#2</a:t>
            </a:r>
          </a:p>
        </p:txBody>
      </p:sp>
      <p:sp>
        <p:nvSpPr>
          <p:cNvPr id="14" name="TextBox 13">
            <a:extLst>
              <a:ext uri="{FF2B5EF4-FFF2-40B4-BE49-F238E27FC236}">
                <a16:creationId xmlns:a16="http://schemas.microsoft.com/office/drawing/2014/main" id="{3F3BE3D5-78CB-0F35-DFCF-FC6BA1E9CDF3}"/>
              </a:ext>
            </a:extLst>
          </p:cNvPr>
          <p:cNvSpPr txBox="1"/>
          <p:nvPr/>
        </p:nvSpPr>
        <p:spPr>
          <a:xfrm>
            <a:off x="10137324" y="2396359"/>
            <a:ext cx="2040316" cy="173124"/>
          </a:xfrm>
          <a:prstGeom prst="rect">
            <a:avLst/>
          </a:prstGeom>
          <a:noFill/>
        </p:spPr>
        <p:txBody>
          <a:bodyPr wrap="square" lIns="0" tIns="0" rIns="0" bIns="0" rtlCol="0">
            <a:spAutoFit/>
          </a:bodyPr>
          <a:lstStyle/>
          <a:p>
            <a:pPr lvl="0">
              <a:defRPr/>
            </a:pPr>
            <a:r>
              <a:rPr lang="en-US" sz="1125" b="1" spc="125">
                <a:solidFill>
                  <a:schemeClr val="accent1"/>
                </a:solidFill>
                <a:latin typeface="FuturaNext-Medium"/>
              </a:rPr>
              <a:t>#3</a:t>
            </a:r>
          </a:p>
        </p:txBody>
      </p:sp>
      <p:sp>
        <p:nvSpPr>
          <p:cNvPr id="15" name="Rectangle 14">
            <a:extLst>
              <a:ext uri="{FF2B5EF4-FFF2-40B4-BE49-F238E27FC236}">
                <a16:creationId xmlns:a16="http://schemas.microsoft.com/office/drawing/2014/main" id="{335549D8-9410-16CF-0D64-15F8C89613BB}"/>
              </a:ext>
            </a:extLst>
          </p:cNvPr>
          <p:cNvSpPr/>
          <p:nvPr/>
        </p:nvSpPr>
        <p:spPr>
          <a:xfrm>
            <a:off x="1154467" y="2134699"/>
            <a:ext cx="3956054" cy="2300020"/>
          </a:xfrm>
          <a:prstGeom prst="rect">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42817">
              <a:defRPr/>
            </a:pPr>
            <a:endParaRPr lang="en-US" sz="2250">
              <a:solidFill>
                <a:srgbClr val="FFFFFF"/>
              </a:solidFill>
              <a:latin typeface="Futura Next Book"/>
            </a:endParaRPr>
          </a:p>
        </p:txBody>
      </p:sp>
      <p:sp>
        <p:nvSpPr>
          <p:cNvPr id="16" name="TextBox 15">
            <a:extLst>
              <a:ext uri="{FF2B5EF4-FFF2-40B4-BE49-F238E27FC236}">
                <a16:creationId xmlns:a16="http://schemas.microsoft.com/office/drawing/2014/main" id="{C8990113-238A-EF43-ED16-E1128106716B}"/>
              </a:ext>
            </a:extLst>
          </p:cNvPr>
          <p:cNvSpPr txBox="1"/>
          <p:nvPr/>
        </p:nvSpPr>
        <p:spPr>
          <a:xfrm>
            <a:off x="1523098" y="2765875"/>
            <a:ext cx="3297023" cy="971292"/>
          </a:xfrm>
          <a:prstGeom prst="rect">
            <a:avLst/>
          </a:prstGeom>
          <a:noFill/>
        </p:spPr>
        <p:txBody>
          <a:bodyPr wrap="square" lIns="0" tIns="0" rIns="0" bIns="0" rtlCol="0">
            <a:spAutoFit/>
          </a:bodyPr>
          <a:lstStyle/>
          <a:p>
            <a:pPr lvl="0">
              <a:lnSpc>
                <a:spcPct val="120000"/>
              </a:lnSpc>
              <a:defRPr/>
            </a:pPr>
            <a:r>
              <a:rPr lang="en-IN">
                <a:latin typeface="Futura Next Book" panose="020B0502020204020303" pitchFamily="34" charset="77"/>
              </a:rPr>
              <a:t>Not enough sample size OR</a:t>
            </a:r>
          </a:p>
          <a:p>
            <a:pPr lvl="0">
              <a:lnSpc>
                <a:spcPct val="120000"/>
              </a:lnSpc>
              <a:defRPr/>
            </a:pPr>
            <a:r>
              <a:rPr lang="en-IN">
                <a:latin typeface="Futura Next Book" panose="020B0502020204020303" pitchFamily="34" charset="77"/>
              </a:rPr>
              <a:t>testing </a:t>
            </a:r>
            <a:r>
              <a:rPr lang="en-US">
                <a:latin typeface="Futura Next Book" panose="020B0502020204020303" pitchFamily="34" charset="77"/>
              </a:rPr>
              <a:t>too many variables at once</a:t>
            </a:r>
          </a:p>
        </p:txBody>
      </p:sp>
      <p:sp>
        <p:nvSpPr>
          <p:cNvPr id="17" name="TextBox 16">
            <a:extLst>
              <a:ext uri="{FF2B5EF4-FFF2-40B4-BE49-F238E27FC236}">
                <a16:creationId xmlns:a16="http://schemas.microsoft.com/office/drawing/2014/main" id="{B62E4C56-166A-0CCF-0BF3-C4D109AB5081}"/>
              </a:ext>
            </a:extLst>
          </p:cNvPr>
          <p:cNvSpPr txBox="1"/>
          <p:nvPr/>
        </p:nvSpPr>
        <p:spPr>
          <a:xfrm>
            <a:off x="1523099" y="2396359"/>
            <a:ext cx="2040316" cy="173124"/>
          </a:xfrm>
          <a:prstGeom prst="rect">
            <a:avLst/>
          </a:prstGeom>
          <a:noFill/>
        </p:spPr>
        <p:txBody>
          <a:bodyPr wrap="square" lIns="0" tIns="0" rIns="0" bIns="0" rtlCol="0">
            <a:spAutoFit/>
          </a:bodyPr>
          <a:lstStyle/>
          <a:p>
            <a:pPr defTabSz="1142817">
              <a:defRPr/>
            </a:pPr>
            <a:r>
              <a:rPr lang="en-US" sz="1125" b="1" spc="125">
                <a:solidFill>
                  <a:schemeClr val="accent1"/>
                </a:solidFill>
                <a:latin typeface="FuturaNext-Medium"/>
              </a:rPr>
              <a:t>#1</a:t>
            </a:r>
          </a:p>
        </p:txBody>
      </p:sp>
      <p:sp>
        <p:nvSpPr>
          <p:cNvPr id="18" name="Rectangle 17">
            <a:extLst>
              <a:ext uri="{FF2B5EF4-FFF2-40B4-BE49-F238E27FC236}">
                <a16:creationId xmlns:a16="http://schemas.microsoft.com/office/drawing/2014/main" id="{F9363E63-1991-ED4C-BD62-6CC96346F1AF}"/>
              </a:ext>
            </a:extLst>
          </p:cNvPr>
          <p:cNvSpPr/>
          <p:nvPr/>
        </p:nvSpPr>
        <p:spPr>
          <a:xfrm>
            <a:off x="5462964" y="4812783"/>
            <a:ext cx="3956054" cy="2300020"/>
          </a:xfrm>
          <a:prstGeom prst="rect">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42817">
              <a:defRPr/>
            </a:pPr>
            <a:endParaRPr lang="en-US" sz="2250">
              <a:solidFill>
                <a:srgbClr val="FFFFFF"/>
              </a:solidFill>
              <a:latin typeface="Futura Next Book"/>
            </a:endParaRPr>
          </a:p>
        </p:txBody>
      </p:sp>
      <p:sp>
        <p:nvSpPr>
          <p:cNvPr id="19" name="Rectangle 18">
            <a:extLst>
              <a:ext uri="{FF2B5EF4-FFF2-40B4-BE49-F238E27FC236}">
                <a16:creationId xmlns:a16="http://schemas.microsoft.com/office/drawing/2014/main" id="{8CCEDFE1-1F31-3B9F-453B-31B1D56016A0}"/>
              </a:ext>
            </a:extLst>
          </p:cNvPr>
          <p:cNvSpPr/>
          <p:nvPr/>
        </p:nvSpPr>
        <p:spPr>
          <a:xfrm>
            <a:off x="9773753" y="4812782"/>
            <a:ext cx="3986317" cy="2300021"/>
          </a:xfrm>
          <a:prstGeom prst="rect">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42817">
              <a:defRPr/>
            </a:pPr>
            <a:endParaRPr lang="en-US" sz="2250">
              <a:solidFill>
                <a:srgbClr val="FFFFFF"/>
              </a:solidFill>
              <a:latin typeface="Futura Next Book"/>
            </a:endParaRPr>
          </a:p>
        </p:txBody>
      </p:sp>
      <p:sp>
        <p:nvSpPr>
          <p:cNvPr id="20" name="TextBox 19">
            <a:extLst>
              <a:ext uri="{FF2B5EF4-FFF2-40B4-BE49-F238E27FC236}">
                <a16:creationId xmlns:a16="http://schemas.microsoft.com/office/drawing/2014/main" id="{3DFADADA-EDC0-4E42-F16D-11DA52768A54}"/>
              </a:ext>
            </a:extLst>
          </p:cNvPr>
          <p:cNvSpPr txBox="1"/>
          <p:nvPr/>
        </p:nvSpPr>
        <p:spPr>
          <a:xfrm>
            <a:off x="5831596" y="5443958"/>
            <a:ext cx="3297023" cy="1107996"/>
          </a:xfrm>
          <a:prstGeom prst="rect">
            <a:avLst/>
          </a:prstGeom>
          <a:noFill/>
        </p:spPr>
        <p:txBody>
          <a:bodyPr wrap="square" lIns="0" tIns="0" rIns="0" bIns="0" rtlCol="0">
            <a:spAutoFit/>
          </a:bodyPr>
          <a:lstStyle/>
          <a:p>
            <a:pPr lvl="0">
              <a:defRPr/>
            </a:pPr>
            <a:r>
              <a:rPr lang="en-IN">
                <a:latin typeface="Futura Next Book" panose="020B0502020204020303" pitchFamily="34" charset="77"/>
              </a:rPr>
              <a:t>Don't A/B test if there is no informed hypothesis</a:t>
            </a:r>
            <a:r>
              <a:rPr lang="en-US">
                <a:latin typeface="Futura Next Book" panose="020B0502020204020303" pitchFamily="34" charset="77"/>
              </a:rPr>
              <a:t>​ and using metrics that do not reflect business objectives</a:t>
            </a:r>
          </a:p>
        </p:txBody>
      </p:sp>
      <p:sp>
        <p:nvSpPr>
          <p:cNvPr id="21" name="TextBox 20">
            <a:extLst>
              <a:ext uri="{FF2B5EF4-FFF2-40B4-BE49-F238E27FC236}">
                <a16:creationId xmlns:a16="http://schemas.microsoft.com/office/drawing/2014/main" id="{018C9BF4-67CE-B797-6103-4BAEF549A1B4}"/>
              </a:ext>
            </a:extLst>
          </p:cNvPr>
          <p:cNvSpPr txBox="1"/>
          <p:nvPr/>
        </p:nvSpPr>
        <p:spPr>
          <a:xfrm>
            <a:off x="10137323" y="5443959"/>
            <a:ext cx="2744424" cy="830997"/>
          </a:xfrm>
          <a:prstGeom prst="rect">
            <a:avLst/>
          </a:prstGeom>
          <a:noFill/>
        </p:spPr>
        <p:txBody>
          <a:bodyPr wrap="square" lIns="0" tIns="0" rIns="0" bIns="0" rtlCol="0">
            <a:spAutoFit/>
          </a:bodyPr>
          <a:lstStyle/>
          <a:p>
            <a:pPr>
              <a:defRPr/>
            </a:pPr>
            <a:r>
              <a:rPr lang="en-US">
                <a:latin typeface="Futura Next Book" panose="020B0502020204020303" pitchFamily="34" charset="77"/>
              </a:rPr>
              <a:t>Not optimizing by iterating consistently on past learnings</a:t>
            </a:r>
          </a:p>
        </p:txBody>
      </p:sp>
      <p:sp>
        <p:nvSpPr>
          <p:cNvPr id="22" name="TextBox 21">
            <a:extLst>
              <a:ext uri="{FF2B5EF4-FFF2-40B4-BE49-F238E27FC236}">
                <a16:creationId xmlns:a16="http://schemas.microsoft.com/office/drawing/2014/main" id="{07C31F2C-9BEE-F4BE-9ABF-E04D4B9B9758}"/>
              </a:ext>
            </a:extLst>
          </p:cNvPr>
          <p:cNvSpPr txBox="1"/>
          <p:nvPr/>
        </p:nvSpPr>
        <p:spPr>
          <a:xfrm>
            <a:off x="5831596" y="5074442"/>
            <a:ext cx="2040316" cy="173124"/>
          </a:xfrm>
          <a:prstGeom prst="rect">
            <a:avLst/>
          </a:prstGeom>
          <a:noFill/>
        </p:spPr>
        <p:txBody>
          <a:bodyPr wrap="square" lIns="0" tIns="0" rIns="0" bIns="0" rtlCol="0">
            <a:spAutoFit/>
          </a:bodyPr>
          <a:lstStyle/>
          <a:p>
            <a:pPr lvl="0">
              <a:defRPr/>
            </a:pPr>
            <a:r>
              <a:rPr lang="en-US" sz="1125" b="1" spc="125">
                <a:solidFill>
                  <a:schemeClr val="accent1"/>
                </a:solidFill>
                <a:latin typeface="FuturaNext-Medium"/>
              </a:rPr>
              <a:t>#5</a:t>
            </a:r>
          </a:p>
        </p:txBody>
      </p:sp>
      <p:sp>
        <p:nvSpPr>
          <p:cNvPr id="23" name="TextBox 22">
            <a:extLst>
              <a:ext uri="{FF2B5EF4-FFF2-40B4-BE49-F238E27FC236}">
                <a16:creationId xmlns:a16="http://schemas.microsoft.com/office/drawing/2014/main" id="{C73E0443-CFE8-1601-C167-4CDDB0CF0229}"/>
              </a:ext>
            </a:extLst>
          </p:cNvPr>
          <p:cNvSpPr txBox="1"/>
          <p:nvPr/>
        </p:nvSpPr>
        <p:spPr>
          <a:xfrm>
            <a:off x="10137324" y="5074442"/>
            <a:ext cx="2040316" cy="173124"/>
          </a:xfrm>
          <a:prstGeom prst="rect">
            <a:avLst/>
          </a:prstGeom>
          <a:noFill/>
        </p:spPr>
        <p:txBody>
          <a:bodyPr wrap="square" lIns="0" tIns="0" rIns="0" bIns="0" rtlCol="0">
            <a:spAutoFit/>
          </a:bodyPr>
          <a:lstStyle/>
          <a:p>
            <a:pPr lvl="0">
              <a:defRPr/>
            </a:pPr>
            <a:r>
              <a:rPr lang="en-US" sz="1125" b="1" spc="125">
                <a:solidFill>
                  <a:schemeClr val="accent1"/>
                </a:solidFill>
                <a:latin typeface="FuturaNext-Medium"/>
              </a:rPr>
              <a:t>#6</a:t>
            </a:r>
          </a:p>
        </p:txBody>
      </p:sp>
      <p:sp>
        <p:nvSpPr>
          <p:cNvPr id="24" name="Rectangle 23">
            <a:extLst>
              <a:ext uri="{FF2B5EF4-FFF2-40B4-BE49-F238E27FC236}">
                <a16:creationId xmlns:a16="http://schemas.microsoft.com/office/drawing/2014/main" id="{DA502474-C6C4-EFA1-DF39-6582AA3A3DC0}"/>
              </a:ext>
            </a:extLst>
          </p:cNvPr>
          <p:cNvSpPr/>
          <p:nvPr/>
        </p:nvSpPr>
        <p:spPr>
          <a:xfrm>
            <a:off x="1154467" y="4812783"/>
            <a:ext cx="3956054" cy="2300020"/>
          </a:xfrm>
          <a:prstGeom prst="rect">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42817">
              <a:defRPr/>
            </a:pPr>
            <a:endParaRPr lang="en-US" sz="2250">
              <a:solidFill>
                <a:srgbClr val="FFFFFF"/>
              </a:solidFill>
              <a:latin typeface="Futura Next Book"/>
            </a:endParaRPr>
          </a:p>
        </p:txBody>
      </p:sp>
      <p:sp>
        <p:nvSpPr>
          <p:cNvPr id="25" name="TextBox 24">
            <a:extLst>
              <a:ext uri="{FF2B5EF4-FFF2-40B4-BE49-F238E27FC236}">
                <a16:creationId xmlns:a16="http://schemas.microsoft.com/office/drawing/2014/main" id="{D5E6112C-C324-C57C-27D5-30F80E01C796}"/>
              </a:ext>
            </a:extLst>
          </p:cNvPr>
          <p:cNvSpPr txBox="1"/>
          <p:nvPr/>
        </p:nvSpPr>
        <p:spPr>
          <a:xfrm>
            <a:off x="1523098" y="5443958"/>
            <a:ext cx="3297023" cy="1303690"/>
          </a:xfrm>
          <a:prstGeom prst="rect">
            <a:avLst/>
          </a:prstGeom>
          <a:noFill/>
        </p:spPr>
        <p:txBody>
          <a:bodyPr wrap="square" lIns="0" tIns="0" rIns="0" bIns="0" rtlCol="0">
            <a:spAutoFit/>
          </a:bodyPr>
          <a:lstStyle/>
          <a:p>
            <a:pPr fontAlgn="base">
              <a:lnSpc>
                <a:spcPct val="120000"/>
              </a:lnSpc>
            </a:pPr>
            <a:r>
              <a:rPr lang="en-IN">
                <a:latin typeface="Futura Next Book" panose="020B0502020204020303" pitchFamily="34" charset="77"/>
              </a:rPr>
              <a:t>Focusing predominantly on the short term or ending the test prematurely</a:t>
            </a:r>
            <a:r>
              <a:rPr lang="en-US">
                <a:latin typeface="Futura Next Book" panose="020B0502020204020303" pitchFamily="34" charset="77"/>
              </a:rPr>
              <a:t>​ if it fails the first time</a:t>
            </a:r>
          </a:p>
        </p:txBody>
      </p:sp>
      <p:sp>
        <p:nvSpPr>
          <p:cNvPr id="26" name="TextBox 25">
            <a:extLst>
              <a:ext uri="{FF2B5EF4-FFF2-40B4-BE49-F238E27FC236}">
                <a16:creationId xmlns:a16="http://schemas.microsoft.com/office/drawing/2014/main" id="{35D15D82-BBFB-91BC-147E-7DA1AEE19928}"/>
              </a:ext>
            </a:extLst>
          </p:cNvPr>
          <p:cNvSpPr txBox="1"/>
          <p:nvPr/>
        </p:nvSpPr>
        <p:spPr>
          <a:xfrm>
            <a:off x="1523099" y="5074442"/>
            <a:ext cx="2040316" cy="173124"/>
          </a:xfrm>
          <a:prstGeom prst="rect">
            <a:avLst/>
          </a:prstGeom>
          <a:noFill/>
        </p:spPr>
        <p:txBody>
          <a:bodyPr wrap="square" lIns="0" tIns="0" rIns="0" bIns="0" rtlCol="0">
            <a:spAutoFit/>
          </a:bodyPr>
          <a:lstStyle/>
          <a:p>
            <a:pPr lvl="0">
              <a:defRPr/>
            </a:pPr>
            <a:r>
              <a:rPr lang="en-US" sz="1125" b="1" spc="125">
                <a:solidFill>
                  <a:schemeClr val="accent1"/>
                </a:solidFill>
                <a:latin typeface="FuturaNext-Medium"/>
              </a:rPr>
              <a:t>#4</a:t>
            </a:r>
          </a:p>
        </p:txBody>
      </p:sp>
      <p:sp>
        <p:nvSpPr>
          <p:cNvPr id="27" name="TextBox 26">
            <a:extLst>
              <a:ext uri="{FF2B5EF4-FFF2-40B4-BE49-F238E27FC236}">
                <a16:creationId xmlns:a16="http://schemas.microsoft.com/office/drawing/2014/main" id="{6A02344D-9A9F-07A2-9E97-5A9ADD1193F2}"/>
              </a:ext>
            </a:extLst>
          </p:cNvPr>
          <p:cNvSpPr txBox="1"/>
          <p:nvPr/>
        </p:nvSpPr>
        <p:spPr>
          <a:xfrm>
            <a:off x="1523099" y="7307620"/>
            <a:ext cx="4747094" cy="211596"/>
          </a:xfrm>
          <a:prstGeom prst="rect">
            <a:avLst/>
          </a:prstGeom>
          <a:noFill/>
        </p:spPr>
        <p:txBody>
          <a:bodyPr wrap="square" lIns="0" tIns="0" rIns="0" bIns="0" rtlCol="0">
            <a:spAutoFit/>
          </a:bodyPr>
          <a:lstStyle/>
          <a:p>
            <a:pPr lvl="0">
              <a:defRPr/>
            </a:pPr>
            <a:r>
              <a:rPr lang="en-US" sz="1125" b="1" spc="125">
                <a:solidFill>
                  <a:schemeClr val="accent1"/>
                </a:solidFill>
                <a:latin typeface="FuturaNext-Medium"/>
              </a:rPr>
              <a:t>BONUS: </a:t>
            </a:r>
            <a:r>
              <a:rPr lang="en-US" sz="1375">
                <a:latin typeface="FuturaNext-Medium"/>
              </a:rPr>
              <a:t>Don’t overlook mobile.</a:t>
            </a:r>
            <a:endParaRPr lang="en-US" sz="1125">
              <a:latin typeface="FuturaNext-Medium"/>
            </a:endParaRPr>
          </a:p>
        </p:txBody>
      </p:sp>
    </p:spTree>
    <p:extLst>
      <p:ext uri="{BB962C8B-B14F-4D97-AF65-F5344CB8AC3E}">
        <p14:creationId xmlns:p14="http://schemas.microsoft.com/office/powerpoint/2010/main" val="19835569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AC28D76-453F-6230-8733-D9CC8A080F83}"/>
              </a:ext>
            </a:extLst>
          </p:cNvPr>
          <p:cNvSpPr>
            <a:spLocks noGrp="1"/>
          </p:cNvSpPr>
          <p:nvPr>
            <p:ph type="title"/>
          </p:nvPr>
        </p:nvSpPr>
        <p:spPr/>
        <p:txBody>
          <a:bodyPr>
            <a:noAutofit/>
          </a:bodyPr>
          <a:lstStyle/>
          <a:p>
            <a:r>
              <a:rPr lang="en-IN" sz="5400"/>
              <a:t>A/B Testing</a:t>
            </a:r>
            <a:endParaRPr lang="en-US" sz="5400"/>
          </a:p>
        </p:txBody>
      </p:sp>
      <p:sp>
        <p:nvSpPr>
          <p:cNvPr id="16" name="Text Placeholder 15">
            <a:extLst>
              <a:ext uri="{FF2B5EF4-FFF2-40B4-BE49-F238E27FC236}">
                <a16:creationId xmlns:a16="http://schemas.microsoft.com/office/drawing/2014/main" id="{C8310D51-AC70-2B2C-FECA-13187791CB11}"/>
              </a:ext>
            </a:extLst>
          </p:cNvPr>
          <p:cNvSpPr>
            <a:spLocks noGrp="1"/>
          </p:cNvSpPr>
          <p:nvPr>
            <p:ph type="body" sz="quarter" idx="14"/>
          </p:nvPr>
        </p:nvSpPr>
        <p:spPr/>
        <p:txBody>
          <a:bodyPr/>
          <a:lstStyle/>
          <a:p>
            <a:r>
              <a:rPr lang="en-US"/>
              <a:t>Duration : 45 mins</a:t>
            </a:r>
          </a:p>
        </p:txBody>
      </p:sp>
      <p:sp>
        <p:nvSpPr>
          <p:cNvPr id="17" name="Text Placeholder 16">
            <a:extLst>
              <a:ext uri="{FF2B5EF4-FFF2-40B4-BE49-F238E27FC236}">
                <a16:creationId xmlns:a16="http://schemas.microsoft.com/office/drawing/2014/main" id="{1D4C3831-E82B-7D30-F37F-53FA6FA39327}"/>
              </a:ext>
            </a:extLst>
          </p:cNvPr>
          <p:cNvSpPr>
            <a:spLocks noGrp="1"/>
          </p:cNvSpPr>
          <p:nvPr>
            <p:ph type="body" sz="quarter" idx="15"/>
          </p:nvPr>
        </p:nvSpPr>
        <p:spPr/>
        <p:txBody>
          <a:bodyPr/>
          <a:lstStyle/>
          <a:p>
            <a:r>
              <a:rPr lang="en-US"/>
              <a:t>Session by : Rukma Ramdas, Prashant Gola, Paritosh Upadhyay</a:t>
            </a:r>
          </a:p>
        </p:txBody>
      </p:sp>
      <p:pic>
        <p:nvPicPr>
          <p:cNvPr id="7" name="Picture 6">
            <a:extLst>
              <a:ext uri="{FF2B5EF4-FFF2-40B4-BE49-F238E27FC236}">
                <a16:creationId xmlns:a16="http://schemas.microsoft.com/office/drawing/2014/main" id="{1C68B584-5A01-D46E-2998-994502410696}"/>
              </a:ext>
            </a:extLst>
          </p:cNvPr>
          <p:cNvPicPr>
            <a:picLocks noChangeAspect="1"/>
          </p:cNvPicPr>
          <p:nvPr/>
        </p:nvPicPr>
        <p:blipFill>
          <a:blip r:embed="rId3"/>
          <a:stretch>
            <a:fillRect/>
          </a:stretch>
        </p:blipFill>
        <p:spPr>
          <a:xfrm>
            <a:off x="12192136" y="586456"/>
            <a:ext cx="2456479" cy="2466000"/>
          </a:xfrm>
          <a:prstGeom prst="rect">
            <a:avLst/>
          </a:prstGeom>
        </p:spPr>
      </p:pic>
      <p:pic>
        <p:nvPicPr>
          <p:cNvPr id="8" name="Picture 7">
            <a:extLst>
              <a:ext uri="{FF2B5EF4-FFF2-40B4-BE49-F238E27FC236}">
                <a16:creationId xmlns:a16="http://schemas.microsoft.com/office/drawing/2014/main" id="{62F41DE0-6ECF-5D8D-4007-1E15B30CF304}"/>
              </a:ext>
            </a:extLst>
          </p:cNvPr>
          <p:cNvPicPr>
            <a:picLocks noChangeAspect="1"/>
          </p:cNvPicPr>
          <p:nvPr/>
        </p:nvPicPr>
        <p:blipFill>
          <a:blip r:embed="rId4"/>
          <a:stretch>
            <a:fillRect/>
          </a:stretch>
        </p:blipFill>
        <p:spPr>
          <a:xfrm>
            <a:off x="12177872" y="3052456"/>
            <a:ext cx="2456515" cy="2466000"/>
          </a:xfrm>
          <a:prstGeom prst="rect">
            <a:avLst/>
          </a:prstGeom>
        </p:spPr>
      </p:pic>
      <p:pic>
        <p:nvPicPr>
          <p:cNvPr id="9" name="Picture 8">
            <a:extLst>
              <a:ext uri="{FF2B5EF4-FFF2-40B4-BE49-F238E27FC236}">
                <a16:creationId xmlns:a16="http://schemas.microsoft.com/office/drawing/2014/main" id="{96304CB3-205B-3D82-10C0-76E2D656DDF2}"/>
              </a:ext>
            </a:extLst>
          </p:cNvPr>
          <p:cNvPicPr>
            <a:picLocks noChangeAspect="1"/>
          </p:cNvPicPr>
          <p:nvPr/>
        </p:nvPicPr>
        <p:blipFill>
          <a:blip r:embed="rId5"/>
          <a:stretch>
            <a:fillRect/>
          </a:stretch>
        </p:blipFill>
        <p:spPr>
          <a:xfrm>
            <a:off x="12182615" y="5518456"/>
            <a:ext cx="2466000" cy="2466000"/>
          </a:xfrm>
          <a:prstGeom prst="rect">
            <a:avLst/>
          </a:prstGeom>
        </p:spPr>
      </p:pic>
      <p:pic>
        <p:nvPicPr>
          <p:cNvPr id="10" name="Picture 9">
            <a:extLst>
              <a:ext uri="{FF2B5EF4-FFF2-40B4-BE49-F238E27FC236}">
                <a16:creationId xmlns:a16="http://schemas.microsoft.com/office/drawing/2014/main" id="{D1D502F6-A495-16E7-02B9-E165B108593C}"/>
              </a:ext>
            </a:extLst>
          </p:cNvPr>
          <p:cNvPicPr>
            <a:picLocks noChangeAspect="1"/>
          </p:cNvPicPr>
          <p:nvPr/>
        </p:nvPicPr>
        <p:blipFill>
          <a:blip r:embed="rId6"/>
          <a:stretch>
            <a:fillRect/>
          </a:stretch>
        </p:blipFill>
        <p:spPr>
          <a:xfrm>
            <a:off x="9735621" y="5518456"/>
            <a:ext cx="2456515" cy="2466000"/>
          </a:xfrm>
          <a:prstGeom prst="rect">
            <a:avLst/>
          </a:prstGeom>
        </p:spPr>
      </p:pic>
      <p:pic>
        <p:nvPicPr>
          <p:cNvPr id="11" name="Picture 10">
            <a:extLst>
              <a:ext uri="{FF2B5EF4-FFF2-40B4-BE49-F238E27FC236}">
                <a16:creationId xmlns:a16="http://schemas.microsoft.com/office/drawing/2014/main" id="{2BF1F64A-C888-A5CC-BD57-A171B2360C87}"/>
              </a:ext>
            </a:extLst>
          </p:cNvPr>
          <p:cNvPicPr>
            <a:picLocks noChangeAspect="1"/>
          </p:cNvPicPr>
          <p:nvPr/>
        </p:nvPicPr>
        <p:blipFill>
          <a:blip r:embed="rId7"/>
          <a:stretch>
            <a:fillRect/>
          </a:stretch>
        </p:blipFill>
        <p:spPr>
          <a:xfrm>
            <a:off x="9729553" y="3052456"/>
            <a:ext cx="2466000" cy="2466000"/>
          </a:xfrm>
          <a:prstGeom prst="rect">
            <a:avLst/>
          </a:prstGeom>
        </p:spPr>
      </p:pic>
      <p:pic>
        <p:nvPicPr>
          <p:cNvPr id="12" name="Picture 11">
            <a:extLst>
              <a:ext uri="{FF2B5EF4-FFF2-40B4-BE49-F238E27FC236}">
                <a16:creationId xmlns:a16="http://schemas.microsoft.com/office/drawing/2014/main" id="{F074ACDC-C003-6EE5-8788-11384DD23D66}"/>
              </a:ext>
            </a:extLst>
          </p:cNvPr>
          <p:cNvPicPr>
            <a:picLocks noChangeAspect="1"/>
          </p:cNvPicPr>
          <p:nvPr/>
        </p:nvPicPr>
        <p:blipFill>
          <a:blip r:embed="rId8"/>
          <a:stretch>
            <a:fillRect/>
          </a:stretch>
        </p:blipFill>
        <p:spPr>
          <a:xfrm>
            <a:off x="9975751" y="837397"/>
            <a:ext cx="1964118" cy="1964118"/>
          </a:xfrm>
          <a:prstGeom prst="rect">
            <a:avLst/>
          </a:prstGeom>
        </p:spPr>
      </p:pic>
      <p:sp>
        <p:nvSpPr>
          <p:cNvPr id="14" name="TextBox 13">
            <a:extLst>
              <a:ext uri="{FF2B5EF4-FFF2-40B4-BE49-F238E27FC236}">
                <a16:creationId xmlns:a16="http://schemas.microsoft.com/office/drawing/2014/main" id="{50D78BA0-2590-6B0B-04D0-F4BAF183FB35}"/>
              </a:ext>
            </a:extLst>
          </p:cNvPr>
          <p:cNvSpPr txBox="1"/>
          <p:nvPr/>
        </p:nvSpPr>
        <p:spPr>
          <a:xfrm>
            <a:off x="1828800" y="6452171"/>
            <a:ext cx="0" cy="0"/>
          </a:xfrm>
          <a:prstGeom prst="rect">
            <a:avLst/>
          </a:prstGeom>
        </p:spPr>
        <p:txBody>
          <a:bodyPr vert="horz" wrap="none" lIns="91440" tIns="45720" rIns="91440" bIns="45720" rtlCol="0" anchor="ctr">
            <a:normAutofit fontScale="25000" lnSpcReduction="20000"/>
          </a:bodyPr>
          <a:lstStyle/>
          <a:p>
            <a:pPr algn="l"/>
            <a:endParaRPr lang="en-US" sz="1600" b="0" i="0">
              <a:latin typeface="Futura Next Book" panose="020B0502020204020303" pitchFamily="34" charset="77"/>
            </a:endParaRPr>
          </a:p>
        </p:txBody>
      </p:sp>
      <p:sp>
        <p:nvSpPr>
          <p:cNvPr id="2" name="TextBox 1">
            <a:extLst>
              <a:ext uri="{FF2B5EF4-FFF2-40B4-BE49-F238E27FC236}">
                <a16:creationId xmlns:a16="http://schemas.microsoft.com/office/drawing/2014/main" id="{C38961BD-B949-C009-6F4F-BC6CFFC8BCEB}"/>
              </a:ext>
            </a:extLst>
          </p:cNvPr>
          <p:cNvSpPr txBox="1"/>
          <p:nvPr/>
        </p:nvSpPr>
        <p:spPr>
          <a:xfrm>
            <a:off x="1842052" y="1245704"/>
            <a:ext cx="0" cy="0"/>
          </a:xfrm>
          <a:prstGeom prst="rect">
            <a:avLst/>
          </a:prstGeom>
        </p:spPr>
        <p:txBody>
          <a:bodyPr vert="horz" wrap="none" lIns="91440" tIns="45720" rIns="91440" bIns="45720" rtlCol="0" anchor="ctr">
            <a:normAutofit fontScale="25000" lnSpcReduction="20000"/>
          </a:bodyPr>
          <a:lstStyle/>
          <a:p>
            <a:pPr algn="l"/>
            <a:endParaRPr lang="en-US" sz="1600" b="0" i="0">
              <a:latin typeface="Futura Next Book" panose="020B0502020204020303" pitchFamily="34" charset="77"/>
            </a:endParaRPr>
          </a:p>
        </p:txBody>
      </p:sp>
      <p:sp>
        <p:nvSpPr>
          <p:cNvPr id="3" name="TextBox 2">
            <a:extLst>
              <a:ext uri="{FF2B5EF4-FFF2-40B4-BE49-F238E27FC236}">
                <a16:creationId xmlns:a16="http://schemas.microsoft.com/office/drawing/2014/main" id="{DF98B539-9C67-4556-5734-49A064C7D86F}"/>
              </a:ext>
            </a:extLst>
          </p:cNvPr>
          <p:cNvSpPr txBox="1"/>
          <p:nvPr/>
        </p:nvSpPr>
        <p:spPr>
          <a:xfrm>
            <a:off x="2039815" y="8048730"/>
            <a:ext cx="0" cy="0"/>
          </a:xfrm>
          <a:prstGeom prst="rect">
            <a:avLst/>
          </a:prstGeom>
        </p:spPr>
        <p:txBody>
          <a:bodyPr vert="horz" wrap="none" lIns="91440" tIns="45720" rIns="91440" bIns="45720" rtlCol="0" anchor="ctr">
            <a:normAutofit fontScale="25000" lnSpcReduction="20000"/>
          </a:bodyPr>
          <a:lstStyle/>
          <a:p>
            <a:pPr algn="l"/>
            <a:endParaRPr lang="en-US" sz="1600" b="0" i="0">
              <a:latin typeface="Futura Next Book" panose="020B0502020204020303" pitchFamily="34" charset="77"/>
            </a:endParaRPr>
          </a:p>
        </p:txBody>
      </p:sp>
      <p:sp>
        <p:nvSpPr>
          <p:cNvPr id="5" name="TextBox 4">
            <a:extLst>
              <a:ext uri="{FF2B5EF4-FFF2-40B4-BE49-F238E27FC236}">
                <a16:creationId xmlns:a16="http://schemas.microsoft.com/office/drawing/2014/main" id="{EB7963F4-9AFE-4720-A0D1-C19E2CBFC576}"/>
              </a:ext>
            </a:extLst>
          </p:cNvPr>
          <p:cNvSpPr txBox="1"/>
          <p:nvPr/>
        </p:nvSpPr>
        <p:spPr>
          <a:xfrm>
            <a:off x="1222872" y="1288973"/>
            <a:ext cx="0" cy="0"/>
          </a:xfrm>
          <a:prstGeom prst="rect">
            <a:avLst/>
          </a:prstGeom>
        </p:spPr>
        <p:txBody>
          <a:bodyPr vert="horz" wrap="none" lIns="91440" tIns="45720" rIns="91440" bIns="45720" rtlCol="0" anchor="ctr">
            <a:normAutofit fontScale="25000" lnSpcReduction="20000"/>
          </a:bodyPr>
          <a:lstStyle/>
          <a:p>
            <a:pPr algn="l"/>
            <a:endParaRPr lang="en-US" sz="1600" b="0" i="0">
              <a:latin typeface="Futura Next Book" panose="020B0502020204020303" pitchFamily="34" charset="77"/>
            </a:endParaRPr>
          </a:p>
        </p:txBody>
      </p:sp>
    </p:spTree>
    <p:extLst>
      <p:ext uri="{BB962C8B-B14F-4D97-AF65-F5344CB8AC3E}">
        <p14:creationId xmlns:p14="http://schemas.microsoft.com/office/powerpoint/2010/main" val="16127580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54F202E-477D-8003-C9F8-49A43E46F51B}"/>
              </a:ext>
            </a:extLst>
          </p:cNvPr>
          <p:cNvSpPr>
            <a:spLocks noGrp="1"/>
          </p:cNvSpPr>
          <p:nvPr>
            <p:ph type="title"/>
          </p:nvPr>
        </p:nvSpPr>
        <p:spPr/>
        <p:txBody>
          <a:bodyPr/>
          <a:lstStyle/>
          <a:p>
            <a:r>
              <a:rPr lang="en-US"/>
              <a:t>Tools &amp; applications</a:t>
            </a:r>
          </a:p>
        </p:txBody>
      </p:sp>
      <p:sp>
        <p:nvSpPr>
          <p:cNvPr id="8" name="Text Placeholder 7">
            <a:extLst>
              <a:ext uri="{FF2B5EF4-FFF2-40B4-BE49-F238E27FC236}">
                <a16:creationId xmlns:a16="http://schemas.microsoft.com/office/drawing/2014/main" id="{7D047475-D5A0-8E18-5A33-A5B1EC82DBA6}"/>
              </a:ext>
            </a:extLst>
          </p:cNvPr>
          <p:cNvSpPr>
            <a:spLocks noGrp="1"/>
          </p:cNvSpPr>
          <p:nvPr>
            <p:ph type="body" sz="quarter" idx="13"/>
          </p:nvPr>
        </p:nvSpPr>
        <p:spPr/>
        <p:txBody>
          <a:bodyPr/>
          <a:lstStyle/>
          <a:p>
            <a:r>
              <a:rPr lang="en-IN"/>
              <a:t>A/B testing</a:t>
            </a:r>
          </a:p>
          <a:p>
            <a:endParaRPr lang="en-US"/>
          </a:p>
          <a:p>
            <a:endParaRPr lang="en-US"/>
          </a:p>
        </p:txBody>
      </p:sp>
      <p:sp>
        <p:nvSpPr>
          <p:cNvPr id="10" name="Rectangle 9">
            <a:extLst>
              <a:ext uri="{FF2B5EF4-FFF2-40B4-BE49-F238E27FC236}">
                <a16:creationId xmlns:a16="http://schemas.microsoft.com/office/drawing/2014/main" id="{2F5EF127-2AD6-5D1E-4CB8-4950D43C3BC2}"/>
              </a:ext>
            </a:extLst>
          </p:cNvPr>
          <p:cNvSpPr/>
          <p:nvPr/>
        </p:nvSpPr>
        <p:spPr>
          <a:xfrm>
            <a:off x="1047638" y="2062629"/>
            <a:ext cx="4048017" cy="23881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EF1F8A0A-4A63-D60E-F220-9F57041E1611}"/>
              </a:ext>
            </a:extLst>
          </p:cNvPr>
          <p:cNvSpPr txBox="1"/>
          <p:nvPr/>
        </p:nvSpPr>
        <p:spPr>
          <a:xfrm>
            <a:off x="1448329" y="3280420"/>
            <a:ext cx="3246634" cy="660245"/>
          </a:xfrm>
          <a:prstGeom prst="rect">
            <a:avLst/>
          </a:prstGeom>
          <a:noFill/>
        </p:spPr>
        <p:txBody>
          <a:bodyPr wrap="square">
            <a:spAutoFit/>
          </a:bodyPr>
          <a:lstStyle/>
          <a:p>
            <a:pPr>
              <a:lnSpc>
                <a:spcPct val="120000"/>
              </a:lnSpc>
            </a:pPr>
            <a:r>
              <a:rPr lang="en-IN" sz="1600">
                <a:latin typeface="Futura Next Book" panose="020B0502020204020303" pitchFamily="34" charset="77"/>
              </a:rPr>
              <a:t>Product Changes - Web, Desktop, Mobile</a:t>
            </a:r>
          </a:p>
        </p:txBody>
      </p:sp>
      <p:sp>
        <p:nvSpPr>
          <p:cNvPr id="3" name="Rectangle 2">
            <a:extLst>
              <a:ext uri="{FF2B5EF4-FFF2-40B4-BE49-F238E27FC236}">
                <a16:creationId xmlns:a16="http://schemas.microsoft.com/office/drawing/2014/main" id="{D42F950D-F547-0CF6-44B8-92C2438A47B2}"/>
              </a:ext>
            </a:extLst>
          </p:cNvPr>
          <p:cNvSpPr/>
          <p:nvPr/>
        </p:nvSpPr>
        <p:spPr>
          <a:xfrm>
            <a:off x="5718790" y="2062629"/>
            <a:ext cx="4048017" cy="23881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8D328919-9B46-D413-4FD8-DFC504C51D7A}"/>
              </a:ext>
            </a:extLst>
          </p:cNvPr>
          <p:cNvSpPr txBox="1"/>
          <p:nvPr/>
        </p:nvSpPr>
        <p:spPr>
          <a:xfrm>
            <a:off x="6119481" y="3280420"/>
            <a:ext cx="3246634" cy="542906"/>
          </a:xfrm>
          <a:prstGeom prst="rect">
            <a:avLst/>
          </a:prstGeom>
          <a:noFill/>
        </p:spPr>
        <p:txBody>
          <a:bodyPr wrap="square">
            <a:spAutoFit/>
          </a:bodyPr>
          <a:lstStyle/>
          <a:p>
            <a:r>
              <a:rPr lang="en-IN" sz="1600">
                <a:latin typeface="Futura Next Book" panose="020B0502020204020303" pitchFamily="34" charset="77"/>
              </a:rPr>
              <a:t>Landing Page Optimization</a:t>
            </a:r>
          </a:p>
          <a:p>
            <a:pPr>
              <a:lnSpc>
                <a:spcPct val="120000"/>
              </a:lnSpc>
            </a:pPr>
            <a:endParaRPr lang="en-IN" sz="1200">
              <a:solidFill>
                <a:schemeClr val="tx1">
                  <a:lumMod val="65000"/>
                  <a:lumOff val="35000"/>
                </a:schemeClr>
              </a:solidFill>
              <a:latin typeface="Futura Next Book" panose="020B0502020204020303" pitchFamily="34" charset="77"/>
            </a:endParaRPr>
          </a:p>
        </p:txBody>
      </p:sp>
      <p:sp>
        <p:nvSpPr>
          <p:cNvPr id="7" name="Rectangle 6">
            <a:extLst>
              <a:ext uri="{FF2B5EF4-FFF2-40B4-BE49-F238E27FC236}">
                <a16:creationId xmlns:a16="http://schemas.microsoft.com/office/drawing/2014/main" id="{879ADD5D-3821-C33B-63FA-A8A3A82102BE}"/>
              </a:ext>
            </a:extLst>
          </p:cNvPr>
          <p:cNvSpPr/>
          <p:nvPr/>
        </p:nvSpPr>
        <p:spPr>
          <a:xfrm>
            <a:off x="10389942" y="2062629"/>
            <a:ext cx="4048017" cy="23881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F8ABD2EB-6461-43CF-74F3-433A2BB89347}"/>
              </a:ext>
            </a:extLst>
          </p:cNvPr>
          <p:cNvSpPr txBox="1"/>
          <p:nvPr/>
        </p:nvSpPr>
        <p:spPr>
          <a:xfrm>
            <a:off x="10790633" y="3280420"/>
            <a:ext cx="3246634" cy="338554"/>
          </a:xfrm>
          <a:prstGeom prst="rect">
            <a:avLst/>
          </a:prstGeom>
          <a:noFill/>
        </p:spPr>
        <p:txBody>
          <a:bodyPr wrap="square">
            <a:spAutoFit/>
          </a:bodyPr>
          <a:lstStyle/>
          <a:p>
            <a:r>
              <a:rPr lang="en-IN" sz="1600">
                <a:latin typeface="Futura Next Book" panose="020B0502020204020303" pitchFamily="34" charset="77"/>
              </a:rPr>
              <a:t>Creative design</a:t>
            </a:r>
          </a:p>
        </p:txBody>
      </p:sp>
      <p:sp>
        <p:nvSpPr>
          <p:cNvPr id="38" name="Rectangle 37">
            <a:extLst>
              <a:ext uri="{FF2B5EF4-FFF2-40B4-BE49-F238E27FC236}">
                <a16:creationId xmlns:a16="http://schemas.microsoft.com/office/drawing/2014/main" id="{24D0B132-561F-1C41-2999-F8B28276BC11}"/>
              </a:ext>
            </a:extLst>
          </p:cNvPr>
          <p:cNvSpPr/>
          <p:nvPr/>
        </p:nvSpPr>
        <p:spPr>
          <a:xfrm>
            <a:off x="1047638" y="4915998"/>
            <a:ext cx="4048017" cy="23881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1224622A-2E3B-8E2F-3654-5E7C6A3F4322}"/>
              </a:ext>
            </a:extLst>
          </p:cNvPr>
          <p:cNvSpPr txBox="1"/>
          <p:nvPr/>
        </p:nvSpPr>
        <p:spPr>
          <a:xfrm>
            <a:off x="1448329" y="6133789"/>
            <a:ext cx="3246634" cy="542906"/>
          </a:xfrm>
          <a:prstGeom prst="rect">
            <a:avLst/>
          </a:prstGeom>
          <a:noFill/>
        </p:spPr>
        <p:txBody>
          <a:bodyPr wrap="square">
            <a:spAutoFit/>
          </a:bodyPr>
          <a:lstStyle/>
          <a:p>
            <a:r>
              <a:rPr lang="en-IN" sz="1600">
                <a:latin typeface="Futura Next Book" panose="020B0502020204020303" pitchFamily="34" charset="77"/>
              </a:rPr>
              <a:t>Funnel conversions</a:t>
            </a:r>
          </a:p>
          <a:p>
            <a:pPr>
              <a:lnSpc>
                <a:spcPct val="120000"/>
              </a:lnSpc>
            </a:pPr>
            <a:endParaRPr lang="en-IN" sz="1200">
              <a:solidFill>
                <a:schemeClr val="tx1">
                  <a:lumMod val="65000"/>
                  <a:lumOff val="35000"/>
                </a:schemeClr>
              </a:solidFill>
              <a:latin typeface="Futura Next Book" panose="020B0502020204020303" pitchFamily="34" charset="77"/>
            </a:endParaRPr>
          </a:p>
        </p:txBody>
      </p:sp>
      <p:sp>
        <p:nvSpPr>
          <p:cNvPr id="40" name="Rectangle 39">
            <a:extLst>
              <a:ext uri="{FF2B5EF4-FFF2-40B4-BE49-F238E27FC236}">
                <a16:creationId xmlns:a16="http://schemas.microsoft.com/office/drawing/2014/main" id="{78AB6219-8337-FA95-A38E-8E1ADE7F8534}"/>
              </a:ext>
            </a:extLst>
          </p:cNvPr>
          <p:cNvSpPr/>
          <p:nvPr/>
        </p:nvSpPr>
        <p:spPr>
          <a:xfrm>
            <a:off x="5718790" y="4915998"/>
            <a:ext cx="4048017" cy="23881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28C8CB2A-6A92-6692-D927-7D6E52CBE62F}"/>
              </a:ext>
            </a:extLst>
          </p:cNvPr>
          <p:cNvSpPr txBox="1"/>
          <p:nvPr/>
        </p:nvSpPr>
        <p:spPr>
          <a:xfrm>
            <a:off x="6119481" y="6133789"/>
            <a:ext cx="3246634" cy="584775"/>
          </a:xfrm>
          <a:prstGeom prst="rect">
            <a:avLst/>
          </a:prstGeom>
          <a:noFill/>
        </p:spPr>
        <p:txBody>
          <a:bodyPr wrap="square">
            <a:spAutoFit/>
          </a:bodyPr>
          <a:lstStyle/>
          <a:p>
            <a:r>
              <a:rPr lang="en-IN" sz="1600">
                <a:latin typeface="Futura Next Book" panose="020B0502020204020303" pitchFamily="34" charset="77"/>
              </a:rPr>
              <a:t>Conversion Rate Optimization (CRO)</a:t>
            </a:r>
          </a:p>
        </p:txBody>
      </p:sp>
      <p:sp>
        <p:nvSpPr>
          <p:cNvPr id="42" name="Rectangle 41">
            <a:extLst>
              <a:ext uri="{FF2B5EF4-FFF2-40B4-BE49-F238E27FC236}">
                <a16:creationId xmlns:a16="http://schemas.microsoft.com/office/drawing/2014/main" id="{E352FDAC-2F30-758F-C010-670F61A1F233}"/>
              </a:ext>
            </a:extLst>
          </p:cNvPr>
          <p:cNvSpPr/>
          <p:nvPr/>
        </p:nvSpPr>
        <p:spPr>
          <a:xfrm>
            <a:off x="10389942" y="4915998"/>
            <a:ext cx="4048017" cy="23881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E38F05D7-7129-65D0-7114-61E3E8EE01DF}"/>
              </a:ext>
            </a:extLst>
          </p:cNvPr>
          <p:cNvSpPr txBox="1"/>
          <p:nvPr/>
        </p:nvSpPr>
        <p:spPr>
          <a:xfrm>
            <a:off x="10790633" y="6133789"/>
            <a:ext cx="3246634" cy="592150"/>
          </a:xfrm>
          <a:prstGeom prst="rect">
            <a:avLst/>
          </a:prstGeom>
          <a:noFill/>
        </p:spPr>
        <p:txBody>
          <a:bodyPr wrap="square">
            <a:spAutoFit/>
          </a:bodyPr>
          <a:lstStyle/>
          <a:p>
            <a:pPr>
              <a:lnSpc>
                <a:spcPct val="120000"/>
              </a:lnSpc>
            </a:pPr>
            <a:r>
              <a:rPr lang="en-IN" sz="1600">
                <a:latin typeface="Futura Next Book" panose="020B0502020204020303" pitchFamily="34" charset="77"/>
              </a:rPr>
              <a:t>User testing</a:t>
            </a:r>
          </a:p>
          <a:p>
            <a:pPr>
              <a:lnSpc>
                <a:spcPct val="120000"/>
              </a:lnSpc>
            </a:pPr>
            <a:endParaRPr lang="en-IN" sz="1200">
              <a:solidFill>
                <a:schemeClr val="tx1">
                  <a:lumMod val="65000"/>
                  <a:lumOff val="35000"/>
                </a:schemeClr>
              </a:solidFill>
              <a:latin typeface="Futura Next Book" panose="020B0502020204020303" pitchFamily="34" charset="77"/>
            </a:endParaRPr>
          </a:p>
        </p:txBody>
      </p:sp>
      <p:pic>
        <p:nvPicPr>
          <p:cNvPr id="4098" name="Picture 2" descr="Why Google Analytics connectors are useless - Scitylana">
            <a:extLst>
              <a:ext uri="{FF2B5EF4-FFF2-40B4-BE49-F238E27FC236}">
                <a16:creationId xmlns:a16="http://schemas.microsoft.com/office/drawing/2014/main" id="{0F27AA8F-4B97-8EE6-64BA-F9A983F6F7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8329" y="2295965"/>
            <a:ext cx="1268967" cy="960756"/>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Crazyegg - Cloud Happy">
            <a:extLst>
              <a:ext uri="{FF2B5EF4-FFF2-40B4-BE49-F238E27FC236}">
                <a16:creationId xmlns:a16="http://schemas.microsoft.com/office/drawing/2014/main" id="{D3ADCFFA-CFDE-B2D2-6159-7351A1B165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19559" y="2164322"/>
            <a:ext cx="1643712" cy="1224041"/>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VWO - Insight Platforms">
            <a:extLst>
              <a:ext uri="{FF2B5EF4-FFF2-40B4-BE49-F238E27FC236}">
                <a16:creationId xmlns:a16="http://schemas.microsoft.com/office/drawing/2014/main" id="{87A4564E-10A1-AB2F-6A25-805A875E231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45393" y="2238409"/>
            <a:ext cx="1095195" cy="1095195"/>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Mixpanel - Wikipedia">
            <a:extLst>
              <a:ext uri="{FF2B5EF4-FFF2-40B4-BE49-F238E27FC236}">
                <a16:creationId xmlns:a16="http://schemas.microsoft.com/office/drawing/2014/main" id="{6E76604B-9158-4F21-03C9-204FFA300F9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64395" y="5379898"/>
            <a:ext cx="1718631" cy="577413"/>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Moz - SEO Software for Smarter Marketing">
            <a:extLst>
              <a:ext uri="{FF2B5EF4-FFF2-40B4-BE49-F238E27FC236}">
                <a16:creationId xmlns:a16="http://schemas.microsoft.com/office/drawing/2014/main" id="{BC37A5EC-7779-EF46-0F1F-F07E3726447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85844" y="5430963"/>
            <a:ext cx="1556954" cy="455165"/>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Google releases Google Optimize A/B Testing Tool - Sagittarius">
            <a:extLst>
              <a:ext uri="{FF2B5EF4-FFF2-40B4-BE49-F238E27FC236}">
                <a16:creationId xmlns:a16="http://schemas.microsoft.com/office/drawing/2014/main" id="{EF728400-920F-EF92-5360-2830BD5E508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790633" y="5282019"/>
            <a:ext cx="1506104" cy="7530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4123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54F202E-477D-8003-C9F8-49A43E46F51B}"/>
              </a:ext>
            </a:extLst>
          </p:cNvPr>
          <p:cNvSpPr>
            <a:spLocks noGrp="1"/>
          </p:cNvSpPr>
          <p:nvPr>
            <p:ph type="title"/>
          </p:nvPr>
        </p:nvSpPr>
        <p:spPr/>
        <p:txBody>
          <a:bodyPr/>
          <a:lstStyle/>
          <a:p>
            <a:r>
              <a:rPr lang="en-US"/>
              <a:t>Quick recap on why you should consider A/B testing</a:t>
            </a:r>
          </a:p>
        </p:txBody>
      </p:sp>
      <p:sp>
        <p:nvSpPr>
          <p:cNvPr id="8" name="Text Placeholder 7">
            <a:extLst>
              <a:ext uri="{FF2B5EF4-FFF2-40B4-BE49-F238E27FC236}">
                <a16:creationId xmlns:a16="http://schemas.microsoft.com/office/drawing/2014/main" id="{7D047475-D5A0-8E18-5A33-A5B1EC82DBA6}"/>
              </a:ext>
            </a:extLst>
          </p:cNvPr>
          <p:cNvSpPr>
            <a:spLocks noGrp="1"/>
          </p:cNvSpPr>
          <p:nvPr>
            <p:ph type="body" sz="quarter" idx="13"/>
          </p:nvPr>
        </p:nvSpPr>
        <p:spPr/>
        <p:txBody>
          <a:bodyPr/>
          <a:lstStyle/>
          <a:p>
            <a:r>
              <a:rPr lang="en-IN"/>
              <a:t>A/B testing</a:t>
            </a:r>
          </a:p>
          <a:p>
            <a:endParaRPr lang="en-US"/>
          </a:p>
          <a:p>
            <a:endParaRPr lang="en-US"/>
          </a:p>
        </p:txBody>
      </p:sp>
      <p:grpSp>
        <p:nvGrpSpPr>
          <p:cNvPr id="19" name="Group 18">
            <a:extLst>
              <a:ext uri="{FF2B5EF4-FFF2-40B4-BE49-F238E27FC236}">
                <a16:creationId xmlns:a16="http://schemas.microsoft.com/office/drawing/2014/main" id="{9308E5F5-923D-92BD-5075-214FCC68C057}"/>
              </a:ext>
            </a:extLst>
          </p:cNvPr>
          <p:cNvGrpSpPr/>
          <p:nvPr/>
        </p:nvGrpSpPr>
        <p:grpSpPr>
          <a:xfrm>
            <a:off x="940725" y="3274786"/>
            <a:ext cx="13356961" cy="2365736"/>
            <a:chOff x="569019" y="3148662"/>
            <a:chExt cx="13356961" cy="2365736"/>
          </a:xfrm>
        </p:grpSpPr>
        <p:sp>
          <p:nvSpPr>
            <p:cNvPr id="3" name="TextBox 2">
              <a:extLst>
                <a:ext uri="{FF2B5EF4-FFF2-40B4-BE49-F238E27FC236}">
                  <a16:creationId xmlns:a16="http://schemas.microsoft.com/office/drawing/2014/main" id="{059AE72C-9330-AA8A-FE34-8D41C627B244}"/>
                </a:ext>
              </a:extLst>
            </p:cNvPr>
            <p:cNvSpPr txBox="1"/>
            <p:nvPr/>
          </p:nvSpPr>
          <p:spPr>
            <a:xfrm>
              <a:off x="569019" y="4675328"/>
              <a:ext cx="2364838" cy="806375"/>
            </a:xfrm>
            <a:prstGeom prst="rect">
              <a:avLst/>
            </a:prstGeom>
            <a:noFill/>
          </p:spPr>
          <p:txBody>
            <a:bodyPr wrap="square" lIns="91440" tIns="45720" rIns="91440" bIns="45720" anchor="t">
              <a:spAutoFit/>
            </a:bodyPr>
            <a:lstStyle/>
            <a:p>
              <a:pPr algn="ctr">
                <a:lnSpc>
                  <a:spcPct val="120000"/>
                </a:lnSpc>
              </a:pPr>
              <a:r>
                <a:rPr lang="en-IN" sz="2000">
                  <a:latin typeface="Futura Medium" panose="020B0602020204020303" pitchFamily="34" charset="-79"/>
                  <a:cs typeface="Futura Medium" panose="020B0602020204020303" pitchFamily="34" charset="-79"/>
                </a:rPr>
                <a:t>Increase user engagement</a:t>
              </a:r>
            </a:p>
          </p:txBody>
        </p:sp>
        <p:sp>
          <p:nvSpPr>
            <p:cNvPr id="4" name="TextBox 3">
              <a:extLst>
                <a:ext uri="{FF2B5EF4-FFF2-40B4-BE49-F238E27FC236}">
                  <a16:creationId xmlns:a16="http://schemas.microsoft.com/office/drawing/2014/main" id="{334CA94D-FFCB-553C-4D0F-03E1A8ADB593}"/>
                </a:ext>
              </a:extLst>
            </p:cNvPr>
            <p:cNvSpPr txBox="1"/>
            <p:nvPr/>
          </p:nvSpPr>
          <p:spPr>
            <a:xfrm>
              <a:off x="3373894" y="4675328"/>
              <a:ext cx="2364838" cy="800219"/>
            </a:xfrm>
            <a:prstGeom prst="rect">
              <a:avLst/>
            </a:prstGeom>
            <a:noFill/>
          </p:spPr>
          <p:txBody>
            <a:bodyPr wrap="square" lIns="91440" tIns="45720" rIns="91440" bIns="45720" anchor="t">
              <a:spAutoFit/>
            </a:bodyPr>
            <a:lstStyle/>
            <a:p>
              <a:pPr algn="ctr">
                <a:lnSpc>
                  <a:spcPct val="120000"/>
                </a:lnSpc>
              </a:pPr>
              <a:r>
                <a:rPr lang="en-IN" sz="2000">
                  <a:latin typeface="Futura Medium" panose="020B0602020204020303" pitchFamily="34" charset="-79"/>
                  <a:cs typeface="Futura Medium" panose="020B0602020204020303" pitchFamily="34" charset="-79"/>
                </a:rPr>
                <a:t>Reduce bounce rates</a:t>
              </a:r>
              <a:endParaRPr lang="en-US" sz="2000">
                <a:latin typeface="Futura Medium" panose="020B0602020204020303" pitchFamily="34" charset="-79"/>
                <a:cs typeface="Futura Medium" panose="020B0602020204020303" pitchFamily="34" charset="-79"/>
              </a:endParaRPr>
            </a:p>
          </p:txBody>
        </p:sp>
        <p:sp>
          <p:nvSpPr>
            <p:cNvPr id="5" name="TextBox 4">
              <a:extLst>
                <a:ext uri="{FF2B5EF4-FFF2-40B4-BE49-F238E27FC236}">
                  <a16:creationId xmlns:a16="http://schemas.microsoft.com/office/drawing/2014/main" id="{DECC2572-3E60-A89D-DCC0-F9A0EF811402}"/>
                </a:ext>
              </a:extLst>
            </p:cNvPr>
            <p:cNvSpPr txBox="1"/>
            <p:nvPr/>
          </p:nvSpPr>
          <p:spPr>
            <a:xfrm>
              <a:off x="6183227" y="4690166"/>
              <a:ext cx="2560660" cy="806375"/>
            </a:xfrm>
            <a:prstGeom prst="rect">
              <a:avLst/>
            </a:prstGeom>
            <a:noFill/>
          </p:spPr>
          <p:txBody>
            <a:bodyPr wrap="square" lIns="91440" tIns="45720" rIns="91440" bIns="45720" anchor="t">
              <a:spAutoFit/>
            </a:bodyPr>
            <a:lstStyle/>
            <a:p>
              <a:pPr algn="ctr">
                <a:lnSpc>
                  <a:spcPct val="120000"/>
                </a:lnSpc>
              </a:pPr>
              <a:r>
                <a:rPr lang="en-IN" sz="2000">
                  <a:latin typeface="Futura Medium" panose="020B0602020204020303" pitchFamily="34" charset="-79"/>
                  <a:cs typeface="Futura Medium" panose="020B0602020204020303" pitchFamily="34" charset="-79"/>
                </a:rPr>
                <a:t>Increase revenue &amp; conversion</a:t>
              </a:r>
              <a:endParaRPr lang="en-US" sz="2000">
                <a:latin typeface="Futura Medium" panose="020B0602020204020303" pitchFamily="34" charset="-79"/>
                <a:cs typeface="Futura Medium" panose="020B0602020204020303" pitchFamily="34" charset="-79"/>
              </a:endParaRPr>
            </a:p>
          </p:txBody>
        </p:sp>
        <p:sp>
          <p:nvSpPr>
            <p:cNvPr id="9" name="TextBox 8">
              <a:extLst>
                <a:ext uri="{FF2B5EF4-FFF2-40B4-BE49-F238E27FC236}">
                  <a16:creationId xmlns:a16="http://schemas.microsoft.com/office/drawing/2014/main" id="{1BB10D62-C132-F021-ECF9-2E36F87E3998}"/>
                </a:ext>
              </a:extLst>
            </p:cNvPr>
            <p:cNvSpPr txBox="1"/>
            <p:nvPr/>
          </p:nvSpPr>
          <p:spPr>
            <a:xfrm>
              <a:off x="9286220" y="4714179"/>
              <a:ext cx="2034206" cy="800219"/>
            </a:xfrm>
            <a:prstGeom prst="rect">
              <a:avLst/>
            </a:prstGeom>
            <a:noFill/>
          </p:spPr>
          <p:txBody>
            <a:bodyPr wrap="square" lIns="91440" tIns="45720" rIns="91440" bIns="45720" anchor="t">
              <a:spAutoFit/>
            </a:bodyPr>
            <a:lstStyle/>
            <a:p>
              <a:pPr algn="ctr">
                <a:lnSpc>
                  <a:spcPct val="120000"/>
                </a:lnSpc>
              </a:pPr>
              <a:r>
                <a:rPr lang="en-IN" sz="2000">
                  <a:latin typeface="Futura Medium" panose="020B0602020204020303" pitchFamily="34" charset="-79"/>
                  <a:cs typeface="Futura Medium" panose="020B0602020204020303" pitchFamily="34" charset="-79"/>
                </a:rPr>
                <a:t>Learn what works</a:t>
              </a:r>
              <a:endParaRPr lang="en-US">
                <a:latin typeface="Futura Medium" panose="020B0602020204020303" pitchFamily="34" charset="-79"/>
                <a:cs typeface="Futura Medium" panose="020B0602020204020303" pitchFamily="34" charset="-79"/>
              </a:endParaRPr>
            </a:p>
          </p:txBody>
        </p:sp>
        <p:sp>
          <p:nvSpPr>
            <p:cNvPr id="10" name="TextBox 9">
              <a:extLst>
                <a:ext uri="{FF2B5EF4-FFF2-40B4-BE49-F238E27FC236}">
                  <a16:creationId xmlns:a16="http://schemas.microsoft.com/office/drawing/2014/main" id="{5AE562CD-7BC8-16C9-43B1-B2A1648D5579}"/>
                </a:ext>
              </a:extLst>
            </p:cNvPr>
            <p:cNvSpPr txBox="1"/>
            <p:nvPr/>
          </p:nvSpPr>
          <p:spPr>
            <a:xfrm>
              <a:off x="12189148" y="4757223"/>
              <a:ext cx="1736832" cy="369332"/>
            </a:xfrm>
            <a:prstGeom prst="rect">
              <a:avLst/>
            </a:prstGeom>
            <a:noFill/>
          </p:spPr>
          <p:txBody>
            <a:bodyPr wrap="square" lIns="91440" tIns="45720" rIns="91440" bIns="45720" anchor="t">
              <a:spAutoFit/>
            </a:bodyPr>
            <a:lstStyle/>
            <a:p>
              <a:pPr algn="ctr"/>
              <a:r>
                <a:rPr lang="en-IN">
                  <a:latin typeface="Futura Medium" panose="020B0602020204020303" pitchFamily="34" charset="-79"/>
                  <a:cs typeface="Futura Medium" panose="020B0602020204020303" pitchFamily="34" charset="-79"/>
                </a:rPr>
                <a:t>Quick results</a:t>
              </a:r>
              <a:endParaRPr lang="en-US">
                <a:latin typeface="Futura Medium" panose="020B0602020204020303" pitchFamily="34" charset="-79"/>
                <a:cs typeface="Futura Medium" panose="020B0602020204020303" pitchFamily="34" charset="-79"/>
              </a:endParaRPr>
            </a:p>
          </p:txBody>
        </p:sp>
        <p:pic>
          <p:nvPicPr>
            <p:cNvPr id="13" name="Graphic 12">
              <a:extLst>
                <a:ext uri="{FF2B5EF4-FFF2-40B4-BE49-F238E27FC236}">
                  <a16:creationId xmlns:a16="http://schemas.microsoft.com/office/drawing/2014/main" id="{BD26E324-0A90-33C0-F4C8-696AEA48381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47638" y="3275588"/>
              <a:ext cx="1407600" cy="1407600"/>
            </a:xfrm>
            <a:prstGeom prst="rect">
              <a:avLst/>
            </a:prstGeom>
          </p:spPr>
        </p:pic>
        <p:pic>
          <p:nvPicPr>
            <p:cNvPr id="14" name="Graphic 13">
              <a:extLst>
                <a:ext uri="{FF2B5EF4-FFF2-40B4-BE49-F238E27FC236}">
                  <a16:creationId xmlns:a16="http://schemas.microsoft.com/office/drawing/2014/main" id="{0CD030BC-7678-6E8F-5276-7070F0DC72E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791551" y="3285209"/>
              <a:ext cx="1435866" cy="1435866"/>
            </a:xfrm>
            <a:prstGeom prst="rect">
              <a:avLst/>
            </a:prstGeom>
          </p:spPr>
        </p:pic>
        <p:pic>
          <p:nvPicPr>
            <p:cNvPr id="15" name="Graphic 14">
              <a:extLst>
                <a:ext uri="{FF2B5EF4-FFF2-40B4-BE49-F238E27FC236}">
                  <a16:creationId xmlns:a16="http://schemas.microsoft.com/office/drawing/2014/main" id="{C0014C5C-B777-813D-F71A-DED1AFE1E790}"/>
                </a:ext>
              </a:extLst>
            </p:cNvPr>
            <p:cNvPicPr>
              <a:picLocks noChangeAspect="1"/>
            </p:cNvPicPr>
            <p:nvPr/>
          </p:nvPicPr>
          <p:blipFill rotWithShape="1">
            <a:blip r:embed="rId7">
              <a:extLst>
                <a:ext uri="{96DAC541-7B7A-43D3-8B79-37D633B846F1}">
                  <asvg:svgBlip xmlns:asvg="http://schemas.microsoft.com/office/drawing/2016/SVG/main" r:embed="rId8"/>
                </a:ext>
              </a:extLst>
            </a:blip>
            <a:srcRect b="15782"/>
            <a:stretch/>
          </p:blipFill>
          <p:spPr>
            <a:xfrm>
              <a:off x="9376039" y="3159986"/>
              <a:ext cx="1854569" cy="1561876"/>
            </a:xfrm>
            <a:prstGeom prst="rect">
              <a:avLst/>
            </a:prstGeom>
          </p:spPr>
        </p:pic>
        <p:pic>
          <p:nvPicPr>
            <p:cNvPr id="16" name="Graphic 15">
              <a:extLst>
                <a:ext uri="{FF2B5EF4-FFF2-40B4-BE49-F238E27FC236}">
                  <a16:creationId xmlns:a16="http://schemas.microsoft.com/office/drawing/2014/main" id="{774B22F2-9817-C321-F659-6D2F58A7FB3E}"/>
                </a:ext>
              </a:extLst>
            </p:cNvPr>
            <p:cNvPicPr>
              <a:picLocks noChangeAspect="1"/>
            </p:cNvPicPr>
            <p:nvPr/>
          </p:nvPicPr>
          <p:blipFill rotWithShape="1">
            <a:blip r:embed="rId9">
              <a:extLst>
                <a:ext uri="{96DAC541-7B7A-43D3-8B79-37D633B846F1}">
                  <asvg:svgBlip xmlns:asvg="http://schemas.microsoft.com/office/drawing/2016/SVG/main" r:embed="rId10"/>
                </a:ext>
              </a:extLst>
            </a:blip>
            <a:srcRect b="14025"/>
            <a:stretch/>
          </p:blipFill>
          <p:spPr>
            <a:xfrm>
              <a:off x="11862759" y="3148662"/>
              <a:ext cx="1955172" cy="1680957"/>
            </a:xfrm>
            <a:prstGeom prst="rect">
              <a:avLst/>
            </a:prstGeom>
          </p:spPr>
        </p:pic>
        <p:pic>
          <p:nvPicPr>
            <p:cNvPr id="17" name="Graphic 16">
              <a:extLst>
                <a:ext uri="{FF2B5EF4-FFF2-40B4-BE49-F238E27FC236}">
                  <a16:creationId xmlns:a16="http://schemas.microsoft.com/office/drawing/2014/main" id="{5414F196-BE91-8A36-7E5A-C95C81FD85BF}"/>
                </a:ext>
              </a:extLst>
            </p:cNvPr>
            <p:cNvPicPr>
              <a:picLocks noChangeAspect="1"/>
            </p:cNvPicPr>
            <p:nvPr/>
          </p:nvPicPr>
          <p:blipFill rotWithShape="1">
            <a:blip r:embed="rId11">
              <a:extLst>
                <a:ext uri="{96DAC541-7B7A-43D3-8B79-37D633B846F1}">
                  <asvg:svgBlip xmlns:asvg="http://schemas.microsoft.com/office/drawing/2016/SVG/main" r:embed="rId12"/>
                </a:ext>
              </a:extLst>
            </a:blip>
            <a:srcRect b="12236"/>
            <a:stretch/>
          </p:blipFill>
          <p:spPr>
            <a:xfrm>
              <a:off x="6645533" y="3173854"/>
              <a:ext cx="1636047" cy="1435866"/>
            </a:xfrm>
            <a:prstGeom prst="rect">
              <a:avLst/>
            </a:prstGeom>
          </p:spPr>
        </p:pic>
      </p:grpSp>
    </p:spTree>
    <p:extLst>
      <p:ext uri="{BB962C8B-B14F-4D97-AF65-F5344CB8AC3E}">
        <p14:creationId xmlns:p14="http://schemas.microsoft.com/office/powerpoint/2010/main" val="31594636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54F202E-477D-8003-C9F8-49A43E46F51B}"/>
              </a:ext>
            </a:extLst>
          </p:cNvPr>
          <p:cNvSpPr>
            <a:spLocks noGrp="1"/>
          </p:cNvSpPr>
          <p:nvPr>
            <p:ph type="title"/>
          </p:nvPr>
        </p:nvSpPr>
        <p:spPr/>
        <p:txBody>
          <a:bodyPr>
            <a:normAutofit fontScale="90000"/>
          </a:bodyPr>
          <a:lstStyle/>
          <a:p>
            <a:r>
              <a:rPr lang="en-US"/>
              <a:t>PayU increased its conversions by 5.8% using data-driven A/B testing</a:t>
            </a:r>
          </a:p>
        </p:txBody>
      </p:sp>
      <p:sp>
        <p:nvSpPr>
          <p:cNvPr id="8" name="Text Placeholder 7">
            <a:extLst>
              <a:ext uri="{FF2B5EF4-FFF2-40B4-BE49-F238E27FC236}">
                <a16:creationId xmlns:a16="http://schemas.microsoft.com/office/drawing/2014/main" id="{7D047475-D5A0-8E18-5A33-A5B1EC82DBA6}"/>
              </a:ext>
            </a:extLst>
          </p:cNvPr>
          <p:cNvSpPr>
            <a:spLocks noGrp="1"/>
          </p:cNvSpPr>
          <p:nvPr>
            <p:ph type="body" sz="quarter" idx="13"/>
          </p:nvPr>
        </p:nvSpPr>
        <p:spPr/>
        <p:txBody>
          <a:bodyPr/>
          <a:lstStyle/>
          <a:p>
            <a:r>
              <a:rPr lang="en-IN"/>
              <a:t>A/B testing – Case Study 2</a:t>
            </a:r>
          </a:p>
        </p:txBody>
      </p:sp>
      <p:sp>
        <p:nvSpPr>
          <p:cNvPr id="10" name="Rectangle 9">
            <a:extLst>
              <a:ext uri="{FF2B5EF4-FFF2-40B4-BE49-F238E27FC236}">
                <a16:creationId xmlns:a16="http://schemas.microsoft.com/office/drawing/2014/main" id="{2F5EF127-2AD6-5D1E-4CB8-4950D43C3BC2}"/>
              </a:ext>
            </a:extLst>
          </p:cNvPr>
          <p:cNvSpPr/>
          <p:nvPr/>
        </p:nvSpPr>
        <p:spPr>
          <a:xfrm>
            <a:off x="1047638" y="6224528"/>
            <a:ext cx="4048017" cy="15974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EF1F8A0A-4A63-D60E-F220-9F57041E1611}"/>
              </a:ext>
            </a:extLst>
          </p:cNvPr>
          <p:cNvSpPr txBox="1"/>
          <p:nvPr/>
        </p:nvSpPr>
        <p:spPr>
          <a:xfrm>
            <a:off x="1448329" y="6378241"/>
            <a:ext cx="3246634" cy="1037272"/>
          </a:xfrm>
          <a:prstGeom prst="rect">
            <a:avLst/>
          </a:prstGeom>
          <a:noFill/>
        </p:spPr>
        <p:txBody>
          <a:bodyPr wrap="square">
            <a:spAutoFit/>
          </a:bodyPr>
          <a:lstStyle/>
          <a:p>
            <a:pPr>
              <a:lnSpc>
                <a:spcPct val="120000"/>
              </a:lnSpc>
            </a:pPr>
            <a:r>
              <a:rPr lang="en-IN" sz="1600">
                <a:effectLst/>
                <a:latin typeface="Futura Next Book" panose="020B0502020204020303" pitchFamily="34" charset="77"/>
              </a:rPr>
              <a:t>Defect</a:t>
            </a:r>
          </a:p>
          <a:p>
            <a:pPr>
              <a:lnSpc>
                <a:spcPct val="120000"/>
              </a:lnSpc>
            </a:pPr>
            <a:endParaRPr lang="en-IN" sz="1200">
              <a:solidFill>
                <a:schemeClr val="tx1">
                  <a:lumMod val="65000"/>
                  <a:lumOff val="35000"/>
                </a:schemeClr>
              </a:solidFill>
              <a:latin typeface="Futura Next Book" panose="020B0502020204020303" pitchFamily="34" charset="77"/>
            </a:endParaRPr>
          </a:p>
          <a:p>
            <a:pPr>
              <a:lnSpc>
                <a:spcPct val="120000"/>
              </a:lnSpc>
            </a:pPr>
            <a:r>
              <a:rPr lang="en-IN" sz="1200">
                <a:solidFill>
                  <a:schemeClr val="tx1">
                    <a:lumMod val="65000"/>
                    <a:lumOff val="35000"/>
                  </a:schemeClr>
                </a:solidFill>
                <a:latin typeface="Futura Next Book" panose="020B0502020204020303" pitchFamily="34" charset="77"/>
              </a:rPr>
              <a:t>PayU’s Checkout page statistics showed performance issues. </a:t>
            </a:r>
          </a:p>
        </p:txBody>
      </p:sp>
      <p:sp>
        <p:nvSpPr>
          <p:cNvPr id="14" name="Rectangle 13">
            <a:extLst>
              <a:ext uri="{FF2B5EF4-FFF2-40B4-BE49-F238E27FC236}">
                <a16:creationId xmlns:a16="http://schemas.microsoft.com/office/drawing/2014/main" id="{DEEA9BAF-D568-CC17-A9FC-B0F1C01207D5}"/>
              </a:ext>
            </a:extLst>
          </p:cNvPr>
          <p:cNvSpPr/>
          <p:nvPr/>
        </p:nvSpPr>
        <p:spPr>
          <a:xfrm>
            <a:off x="5595197" y="6224528"/>
            <a:ext cx="4048017" cy="15974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FAB6057B-007F-0E3F-3B4C-CBF6D89EF526}"/>
              </a:ext>
            </a:extLst>
          </p:cNvPr>
          <p:cNvSpPr txBox="1"/>
          <p:nvPr/>
        </p:nvSpPr>
        <p:spPr>
          <a:xfrm>
            <a:off x="5995888" y="6378241"/>
            <a:ext cx="3246634" cy="1474571"/>
          </a:xfrm>
          <a:prstGeom prst="rect">
            <a:avLst/>
          </a:prstGeom>
          <a:noFill/>
        </p:spPr>
        <p:txBody>
          <a:bodyPr wrap="square">
            <a:spAutoFit/>
          </a:bodyPr>
          <a:lstStyle/>
          <a:p>
            <a:pPr>
              <a:lnSpc>
                <a:spcPct val="120000"/>
              </a:lnSpc>
            </a:pPr>
            <a:r>
              <a:rPr lang="en-IN" sz="1600">
                <a:effectLst/>
                <a:latin typeface="Futura Next Book" panose="020B0502020204020303" pitchFamily="34" charset="77"/>
              </a:rPr>
              <a:t>Action</a:t>
            </a:r>
          </a:p>
          <a:p>
            <a:pPr>
              <a:lnSpc>
                <a:spcPct val="120000"/>
              </a:lnSpc>
            </a:pPr>
            <a:endParaRPr lang="en-IN" sz="1200">
              <a:solidFill>
                <a:schemeClr val="tx1">
                  <a:lumMod val="65000"/>
                  <a:lumOff val="35000"/>
                </a:schemeClr>
              </a:solidFill>
              <a:latin typeface="Futura Next Book" panose="020B0502020204020303" pitchFamily="34" charset="77"/>
            </a:endParaRPr>
          </a:p>
          <a:p>
            <a:pPr>
              <a:lnSpc>
                <a:spcPct val="120000"/>
              </a:lnSpc>
            </a:pPr>
            <a:r>
              <a:rPr lang="en-IN" sz="1200">
                <a:solidFill>
                  <a:schemeClr val="tx1">
                    <a:lumMod val="65000"/>
                    <a:lumOff val="35000"/>
                  </a:schemeClr>
                </a:solidFill>
                <a:latin typeface="Futura Next Book" panose="020B0502020204020303" pitchFamily="34" charset="77"/>
              </a:rPr>
              <a:t>PayU existing Checkout page asked users their mobile number and email address. The new one only asked for mobile number.</a:t>
            </a:r>
          </a:p>
        </p:txBody>
      </p:sp>
      <p:sp>
        <p:nvSpPr>
          <p:cNvPr id="18" name="Rectangle 17">
            <a:extLst>
              <a:ext uri="{FF2B5EF4-FFF2-40B4-BE49-F238E27FC236}">
                <a16:creationId xmlns:a16="http://schemas.microsoft.com/office/drawing/2014/main" id="{13AAF97B-07A2-D1C5-36D9-A223BFA76D84}"/>
              </a:ext>
            </a:extLst>
          </p:cNvPr>
          <p:cNvSpPr/>
          <p:nvPr/>
        </p:nvSpPr>
        <p:spPr>
          <a:xfrm>
            <a:off x="10142758" y="6224528"/>
            <a:ext cx="4048017" cy="15974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58A23770-E0A0-D8ED-7CB7-87530345DDAF}"/>
              </a:ext>
            </a:extLst>
          </p:cNvPr>
          <p:cNvSpPr txBox="1"/>
          <p:nvPr/>
        </p:nvSpPr>
        <p:spPr>
          <a:xfrm>
            <a:off x="10543449" y="6378241"/>
            <a:ext cx="3246634" cy="1256947"/>
          </a:xfrm>
          <a:prstGeom prst="rect">
            <a:avLst/>
          </a:prstGeom>
          <a:noFill/>
        </p:spPr>
        <p:txBody>
          <a:bodyPr wrap="square">
            <a:spAutoFit/>
          </a:bodyPr>
          <a:lstStyle/>
          <a:p>
            <a:pPr>
              <a:lnSpc>
                <a:spcPct val="120000"/>
              </a:lnSpc>
            </a:pPr>
            <a:r>
              <a:rPr lang="en-IN" sz="1600">
                <a:latin typeface="Futura Next Book" panose="020B0502020204020303" pitchFamily="34" charset="77"/>
              </a:rPr>
              <a:t>Test Results</a:t>
            </a:r>
            <a:endParaRPr lang="en-IN" sz="1600">
              <a:effectLst/>
              <a:latin typeface="Futura Next Book" panose="020B0502020204020303" pitchFamily="34" charset="77"/>
            </a:endParaRPr>
          </a:p>
          <a:p>
            <a:pPr>
              <a:lnSpc>
                <a:spcPct val="120000"/>
              </a:lnSpc>
            </a:pPr>
            <a:endParaRPr lang="en-IN" sz="1200">
              <a:solidFill>
                <a:schemeClr val="tx1">
                  <a:lumMod val="65000"/>
                  <a:lumOff val="35000"/>
                </a:schemeClr>
              </a:solidFill>
              <a:latin typeface="Futura Next Book" panose="020B0502020204020303" pitchFamily="34" charset="77"/>
            </a:endParaRPr>
          </a:p>
          <a:p>
            <a:pPr>
              <a:lnSpc>
                <a:spcPct val="120000"/>
              </a:lnSpc>
            </a:pPr>
            <a:r>
              <a:rPr lang="en-IN" sz="1200">
                <a:solidFill>
                  <a:schemeClr val="tx1">
                    <a:lumMod val="65000"/>
                    <a:lumOff val="35000"/>
                  </a:schemeClr>
                </a:solidFill>
                <a:latin typeface="Futura Next Book" panose="020B0502020204020303" pitchFamily="34" charset="77"/>
              </a:rPr>
              <a:t>The company was able to register an improvement of 5.8% in conversions as compared to the control.</a:t>
            </a:r>
          </a:p>
        </p:txBody>
      </p:sp>
      <p:pic>
        <p:nvPicPr>
          <p:cNvPr id="3" name="Picture 2" descr="control version for the a/b testing campaign for increasing conversions on the checkout page">
            <a:extLst>
              <a:ext uri="{FF2B5EF4-FFF2-40B4-BE49-F238E27FC236}">
                <a16:creationId xmlns:a16="http://schemas.microsoft.com/office/drawing/2014/main" id="{CB32F574-79A6-09C2-AFDA-8A8EF3E3A0C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76483" y="1983348"/>
            <a:ext cx="5847732" cy="3797741"/>
          </a:xfrm>
          <a:prstGeom prst="rect">
            <a:avLst/>
          </a:prstGeom>
          <a:noFill/>
          <a:ln>
            <a:solidFill>
              <a:schemeClr val="accent3"/>
            </a:solidFill>
          </a:ln>
          <a:extLst>
            <a:ext uri="{909E8E84-426E-40DD-AFC4-6F175D3DCCD1}">
              <a14:hiddenFill xmlns:a14="http://schemas.microsoft.com/office/drawing/2010/main">
                <a:solidFill>
                  <a:srgbClr val="FFFFFF"/>
                </a:solidFill>
              </a14:hiddenFill>
            </a:ext>
          </a:extLst>
        </p:spPr>
      </p:pic>
      <p:pic>
        <p:nvPicPr>
          <p:cNvPr id="4" name="Picture 4" descr="variation version for the a/b testing campaign for increasing conversions on the checkout page">
            <a:extLst>
              <a:ext uri="{FF2B5EF4-FFF2-40B4-BE49-F238E27FC236}">
                <a16:creationId xmlns:a16="http://schemas.microsoft.com/office/drawing/2014/main" id="{8F205BF5-7B2B-02D7-1444-7B88A22C849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81104" y="1983349"/>
            <a:ext cx="5908979" cy="3797740"/>
          </a:xfrm>
          <a:prstGeom prst="rect">
            <a:avLst/>
          </a:prstGeom>
          <a:noFill/>
          <a:ln>
            <a:solidFill>
              <a:schemeClr val="accent3"/>
            </a:solidFill>
          </a:ln>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0E773E56-C5A8-BDA7-0653-F56AF3293EFF}"/>
              </a:ext>
            </a:extLst>
          </p:cNvPr>
          <p:cNvSpPr txBox="1"/>
          <p:nvPr/>
        </p:nvSpPr>
        <p:spPr>
          <a:xfrm>
            <a:off x="1176483" y="5887392"/>
            <a:ext cx="581891" cy="115416"/>
          </a:xfrm>
          <a:prstGeom prst="rect">
            <a:avLst/>
          </a:prstGeom>
          <a:noFill/>
        </p:spPr>
        <p:txBody>
          <a:bodyPr wrap="none" lIns="0" tIns="0" rIns="0" bIns="0" rtlCol="0">
            <a:spAutoFit/>
          </a:bodyPr>
          <a:lstStyle/>
          <a:p>
            <a:pPr lvl="0">
              <a:defRPr/>
            </a:pPr>
            <a:r>
              <a:rPr lang="en-US" sz="750" spc="125">
                <a:solidFill>
                  <a:srgbClr val="000000">
                    <a:lumMod val="50000"/>
                    <a:lumOff val="50000"/>
                  </a:srgbClr>
                </a:solidFill>
                <a:latin typeface="FUTURANEXT-MEDIUM" panose="020B0602020204020303" pitchFamily="34" charset="77"/>
              </a:rPr>
              <a:t>CONTROL</a:t>
            </a:r>
          </a:p>
        </p:txBody>
      </p:sp>
      <p:sp>
        <p:nvSpPr>
          <p:cNvPr id="7" name="TextBox 6">
            <a:extLst>
              <a:ext uri="{FF2B5EF4-FFF2-40B4-BE49-F238E27FC236}">
                <a16:creationId xmlns:a16="http://schemas.microsoft.com/office/drawing/2014/main" id="{BAA847A0-C53F-CF1A-2FBD-7A639374BB91}"/>
              </a:ext>
            </a:extLst>
          </p:cNvPr>
          <p:cNvSpPr txBox="1"/>
          <p:nvPr/>
        </p:nvSpPr>
        <p:spPr>
          <a:xfrm>
            <a:off x="7875160" y="5887392"/>
            <a:ext cx="681277" cy="115416"/>
          </a:xfrm>
          <a:prstGeom prst="rect">
            <a:avLst/>
          </a:prstGeom>
          <a:noFill/>
        </p:spPr>
        <p:txBody>
          <a:bodyPr wrap="none" lIns="0" tIns="0" rIns="0" bIns="0" rtlCol="0">
            <a:spAutoFit/>
          </a:bodyPr>
          <a:lstStyle/>
          <a:p>
            <a:pPr lvl="0">
              <a:defRPr/>
            </a:pPr>
            <a:r>
              <a:rPr lang="en-US" sz="750" spc="125">
                <a:solidFill>
                  <a:srgbClr val="000000">
                    <a:lumMod val="50000"/>
                    <a:lumOff val="50000"/>
                  </a:srgbClr>
                </a:solidFill>
                <a:latin typeface="FUTURANEXT-MEDIUM" panose="020B0602020204020303" pitchFamily="34" charset="77"/>
              </a:rPr>
              <a:t>VARIATION</a:t>
            </a:r>
          </a:p>
        </p:txBody>
      </p:sp>
      <p:sp>
        <p:nvSpPr>
          <p:cNvPr id="2" name="TextBox 1">
            <a:extLst>
              <a:ext uri="{FF2B5EF4-FFF2-40B4-BE49-F238E27FC236}">
                <a16:creationId xmlns:a16="http://schemas.microsoft.com/office/drawing/2014/main" id="{8A2B4740-87F5-2AB3-FB4B-4F2BE9BFBC19}"/>
              </a:ext>
            </a:extLst>
          </p:cNvPr>
          <p:cNvSpPr txBox="1"/>
          <p:nvPr/>
        </p:nvSpPr>
        <p:spPr>
          <a:xfrm>
            <a:off x="-320634" y="6044540"/>
            <a:ext cx="0" cy="0"/>
          </a:xfrm>
          <a:prstGeom prst="rect">
            <a:avLst/>
          </a:prstGeom>
        </p:spPr>
        <p:txBody>
          <a:bodyPr vert="horz" wrap="none" lIns="91440" tIns="45720" rIns="91440" bIns="45720" rtlCol="0" anchor="ctr">
            <a:normAutofit fontScale="25000" lnSpcReduction="20000"/>
          </a:bodyPr>
          <a:lstStyle/>
          <a:p>
            <a:pPr algn="l"/>
            <a:endParaRPr lang="en-US" sz="1600" b="0" i="0">
              <a:latin typeface="Futura Next Book" panose="020B0502020204020303" pitchFamily="34" charset="77"/>
            </a:endParaRPr>
          </a:p>
        </p:txBody>
      </p:sp>
    </p:spTree>
    <p:extLst>
      <p:ext uri="{BB962C8B-B14F-4D97-AF65-F5344CB8AC3E}">
        <p14:creationId xmlns:p14="http://schemas.microsoft.com/office/powerpoint/2010/main" val="1121764668"/>
      </p:ext>
    </p:extLst>
  </p:cSld>
  <p:clrMapOvr>
    <a:masterClrMapping/>
  </p:clrMapOvr>
  <p:extLst>
    <p:ext uri="{6950BFC3-D8DA-4A85-94F7-54DA5524770B}">
      <p188:commentRel xmlns:p188="http://schemas.microsoft.com/office/powerpoint/2018/8/main" r:id="rId3"/>
    </p:ext>
  </p:extLs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54F202E-477D-8003-C9F8-49A43E46F51B}"/>
              </a:ext>
            </a:extLst>
          </p:cNvPr>
          <p:cNvSpPr>
            <a:spLocks noGrp="1"/>
          </p:cNvSpPr>
          <p:nvPr>
            <p:ph type="title"/>
          </p:nvPr>
        </p:nvSpPr>
        <p:spPr/>
        <p:txBody>
          <a:bodyPr/>
          <a:lstStyle/>
          <a:p>
            <a:r>
              <a:rPr lang="en-US"/>
              <a:t>References</a:t>
            </a:r>
          </a:p>
        </p:txBody>
      </p:sp>
      <p:sp>
        <p:nvSpPr>
          <p:cNvPr id="8" name="Text Placeholder 7">
            <a:extLst>
              <a:ext uri="{FF2B5EF4-FFF2-40B4-BE49-F238E27FC236}">
                <a16:creationId xmlns:a16="http://schemas.microsoft.com/office/drawing/2014/main" id="{7D047475-D5A0-8E18-5A33-A5B1EC82DBA6}"/>
              </a:ext>
            </a:extLst>
          </p:cNvPr>
          <p:cNvSpPr>
            <a:spLocks noGrp="1"/>
          </p:cNvSpPr>
          <p:nvPr>
            <p:ph type="body" sz="quarter" idx="13"/>
          </p:nvPr>
        </p:nvSpPr>
        <p:spPr/>
        <p:txBody>
          <a:bodyPr/>
          <a:lstStyle/>
          <a:p>
            <a:r>
              <a:rPr lang="en-IN"/>
              <a:t>A/B testing</a:t>
            </a:r>
            <a:endParaRPr lang="en-US"/>
          </a:p>
        </p:txBody>
      </p:sp>
      <p:sp>
        <p:nvSpPr>
          <p:cNvPr id="2" name="Content Placeholder 4">
            <a:extLst>
              <a:ext uri="{FF2B5EF4-FFF2-40B4-BE49-F238E27FC236}">
                <a16:creationId xmlns:a16="http://schemas.microsoft.com/office/drawing/2014/main" id="{55550880-1D25-1F24-3407-0BFD30986025}"/>
              </a:ext>
            </a:extLst>
          </p:cNvPr>
          <p:cNvSpPr>
            <a:spLocks noGrp="1"/>
          </p:cNvSpPr>
          <p:nvPr>
            <p:ph idx="1"/>
          </p:nvPr>
        </p:nvSpPr>
        <p:spPr>
          <a:xfrm>
            <a:off x="1047638" y="2258695"/>
            <a:ext cx="9837027" cy="5110139"/>
          </a:xfrm>
        </p:spPr>
        <p:txBody>
          <a:bodyPr/>
          <a:lstStyle/>
          <a:p>
            <a:r>
              <a:rPr lang="en-IN" b="1"/>
              <a:t>Sample size calculator: </a:t>
            </a:r>
            <a:r>
              <a:rPr lang="en-IN">
                <a:hlinkClick r:id="rId2"/>
              </a:rPr>
              <a:t>https://experienceleague.adobe.com/tools/calculator/testcalculator.html</a:t>
            </a:r>
            <a:endParaRPr lang="en-IN"/>
          </a:p>
          <a:p>
            <a:endParaRPr lang="en-IN"/>
          </a:p>
          <a:p>
            <a:endParaRPr lang="en-IN"/>
          </a:p>
        </p:txBody>
      </p:sp>
    </p:spTree>
    <p:extLst>
      <p:ext uri="{BB962C8B-B14F-4D97-AF65-F5344CB8AC3E}">
        <p14:creationId xmlns:p14="http://schemas.microsoft.com/office/powerpoint/2010/main" val="19499112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54F202E-477D-8003-C9F8-49A43E46F51B}"/>
              </a:ext>
            </a:extLst>
          </p:cNvPr>
          <p:cNvSpPr>
            <a:spLocks noGrp="1"/>
          </p:cNvSpPr>
          <p:nvPr>
            <p:ph type="title"/>
          </p:nvPr>
        </p:nvSpPr>
        <p:spPr>
          <a:xfrm>
            <a:off x="2642622" y="2820916"/>
            <a:ext cx="9953167" cy="2724099"/>
          </a:xfrm>
        </p:spPr>
        <p:txBody>
          <a:bodyPr>
            <a:noAutofit/>
          </a:bodyPr>
          <a:lstStyle/>
          <a:p>
            <a:pPr algn="ctr">
              <a:lnSpc>
                <a:spcPct val="150000"/>
              </a:lnSpc>
            </a:pPr>
            <a:r>
              <a:rPr lang="en-US" sz="4400"/>
              <a:t>Hope this session was useful for you to understand A/B test as a UX process.</a:t>
            </a:r>
          </a:p>
        </p:txBody>
      </p:sp>
      <p:sp>
        <p:nvSpPr>
          <p:cNvPr id="8" name="Text Placeholder 7">
            <a:extLst>
              <a:ext uri="{FF2B5EF4-FFF2-40B4-BE49-F238E27FC236}">
                <a16:creationId xmlns:a16="http://schemas.microsoft.com/office/drawing/2014/main" id="{7D047475-D5A0-8E18-5A33-A5B1EC82DBA6}"/>
              </a:ext>
            </a:extLst>
          </p:cNvPr>
          <p:cNvSpPr>
            <a:spLocks noGrp="1"/>
          </p:cNvSpPr>
          <p:nvPr>
            <p:ph type="body" sz="quarter" idx="13"/>
          </p:nvPr>
        </p:nvSpPr>
        <p:spPr/>
        <p:txBody>
          <a:bodyPr/>
          <a:lstStyle/>
          <a:p>
            <a:r>
              <a:rPr lang="en-IN"/>
              <a:t>A/B testing</a:t>
            </a:r>
          </a:p>
          <a:p>
            <a:endParaRPr lang="en-US"/>
          </a:p>
          <a:p>
            <a:endParaRPr lang="en-US"/>
          </a:p>
        </p:txBody>
      </p:sp>
    </p:spTree>
    <p:extLst>
      <p:ext uri="{BB962C8B-B14F-4D97-AF65-F5344CB8AC3E}">
        <p14:creationId xmlns:p14="http://schemas.microsoft.com/office/powerpoint/2010/main" val="23028945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3D1D0F7-4E5A-C7DB-2C42-83E72754A0CE}"/>
              </a:ext>
            </a:extLst>
          </p:cNvPr>
          <p:cNvSpPr>
            <a:spLocks noGrp="1"/>
          </p:cNvSpPr>
          <p:nvPr>
            <p:ph type="sldNum" sz="quarter" idx="4"/>
          </p:nvPr>
        </p:nvSpPr>
        <p:spPr/>
        <p:txBody>
          <a:bodyPr/>
          <a:lstStyle/>
          <a:p>
            <a:fld id="{58B792A5-9BAE-6942-BFE1-9FCDB51EA51E}" type="slidenum">
              <a:rPr lang="en-US" smtClean="0"/>
              <a:pPr/>
              <a:t>25</a:t>
            </a:fld>
            <a:endParaRPr lang="en-US"/>
          </a:p>
        </p:txBody>
      </p:sp>
    </p:spTree>
    <p:extLst>
      <p:ext uri="{BB962C8B-B14F-4D97-AF65-F5344CB8AC3E}">
        <p14:creationId xmlns:p14="http://schemas.microsoft.com/office/powerpoint/2010/main" val="6584833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B246AE9E-29BA-2966-4408-E8BACCABBE27}"/>
              </a:ext>
            </a:extLst>
          </p:cNvPr>
          <p:cNvSpPr>
            <a:spLocks noGrp="1"/>
          </p:cNvSpPr>
          <p:nvPr>
            <p:ph type="title"/>
          </p:nvPr>
        </p:nvSpPr>
        <p:spPr/>
        <p:txBody>
          <a:bodyPr>
            <a:normAutofit/>
          </a:bodyPr>
          <a:lstStyle/>
          <a:p>
            <a:pPr lvl="0" defTabSz="914400">
              <a:lnSpc>
                <a:spcPct val="100000"/>
              </a:lnSpc>
              <a:spcBef>
                <a:spcPts val="0"/>
              </a:spcBef>
              <a:defRPr/>
            </a:pPr>
            <a:r>
              <a:rPr lang="en-US"/>
              <a:t>At the</a:t>
            </a:r>
            <a:br>
              <a:rPr lang="en-US"/>
            </a:br>
            <a:r>
              <a:rPr lang="en-US"/>
              <a:t>end of</a:t>
            </a:r>
            <a:br>
              <a:rPr lang="en-US"/>
            </a:br>
            <a:r>
              <a:rPr lang="en-US"/>
              <a:t>this session:</a:t>
            </a:r>
          </a:p>
        </p:txBody>
      </p:sp>
      <p:sp>
        <p:nvSpPr>
          <p:cNvPr id="13" name="Content Placeholder 12">
            <a:extLst>
              <a:ext uri="{FF2B5EF4-FFF2-40B4-BE49-F238E27FC236}">
                <a16:creationId xmlns:a16="http://schemas.microsoft.com/office/drawing/2014/main" id="{CD0F6092-51E4-A179-F5DF-1ACDA12A93E5}"/>
              </a:ext>
            </a:extLst>
          </p:cNvPr>
          <p:cNvSpPr>
            <a:spLocks noGrp="1"/>
          </p:cNvSpPr>
          <p:nvPr>
            <p:ph idx="1"/>
          </p:nvPr>
        </p:nvSpPr>
        <p:spPr/>
        <p:txBody>
          <a:bodyPr>
            <a:normAutofit/>
          </a:bodyPr>
          <a:lstStyle/>
          <a:p>
            <a:pPr lvl="0">
              <a:spcAft>
                <a:spcPts val="400"/>
              </a:spcAft>
              <a:buClr>
                <a:srgbClr val="079FFF"/>
              </a:buClr>
              <a:defRPr/>
            </a:pPr>
            <a:r>
              <a:rPr lang="en-IN"/>
              <a:t>Learn what is A/B Testing and its uses</a:t>
            </a:r>
          </a:p>
          <a:p>
            <a:pPr lvl="0">
              <a:spcAft>
                <a:spcPts val="400"/>
              </a:spcAft>
              <a:buClr>
                <a:srgbClr val="079FFF"/>
              </a:buClr>
              <a:defRPr/>
            </a:pPr>
            <a:r>
              <a:rPr lang="en-IN"/>
              <a:t>Learn when to use A/B Testing</a:t>
            </a:r>
          </a:p>
          <a:p>
            <a:pPr lvl="0">
              <a:spcAft>
                <a:spcPts val="400"/>
              </a:spcAft>
              <a:buClr>
                <a:srgbClr val="079FFF"/>
              </a:buClr>
              <a:defRPr/>
            </a:pPr>
            <a:r>
              <a:rPr lang="en-IN"/>
              <a:t>Learn how to avoid common A/B Testing pitfalls</a:t>
            </a:r>
          </a:p>
          <a:p>
            <a:pPr>
              <a:spcAft>
                <a:spcPts val="400"/>
              </a:spcAft>
              <a:buClr>
                <a:srgbClr val="079FFF"/>
              </a:buClr>
              <a:defRPr/>
            </a:pPr>
            <a:r>
              <a:rPr lang="en-IN"/>
              <a:t>Learn which tools we can use to A/B Test</a:t>
            </a:r>
          </a:p>
          <a:p>
            <a:pPr>
              <a:spcAft>
                <a:spcPts val="400"/>
              </a:spcAft>
              <a:buClr>
                <a:srgbClr val="079FFF"/>
              </a:buClr>
              <a:defRPr/>
            </a:pPr>
            <a:r>
              <a:rPr lang="en-IN"/>
              <a:t>A step closer to a certified UX skill</a:t>
            </a:r>
          </a:p>
          <a:p>
            <a:pPr>
              <a:spcAft>
                <a:spcPts val="400"/>
              </a:spcAft>
              <a:buClr>
                <a:srgbClr val="079FFF"/>
              </a:buClr>
              <a:defRPr/>
            </a:pPr>
            <a:endParaRPr lang="en-IN"/>
          </a:p>
          <a:p>
            <a:endParaRPr lang="en-IN"/>
          </a:p>
          <a:p>
            <a:endParaRPr lang="en-IN"/>
          </a:p>
          <a:p>
            <a:endParaRPr lang="en-US"/>
          </a:p>
        </p:txBody>
      </p:sp>
      <p:sp>
        <p:nvSpPr>
          <p:cNvPr id="11" name="Text Placeholder 10">
            <a:extLst>
              <a:ext uri="{FF2B5EF4-FFF2-40B4-BE49-F238E27FC236}">
                <a16:creationId xmlns:a16="http://schemas.microsoft.com/office/drawing/2014/main" id="{38AC68A0-E642-E471-AE32-F9FAD82F3377}"/>
              </a:ext>
            </a:extLst>
          </p:cNvPr>
          <p:cNvSpPr>
            <a:spLocks noGrp="1"/>
          </p:cNvSpPr>
          <p:nvPr>
            <p:ph type="body" sz="quarter" idx="13"/>
          </p:nvPr>
        </p:nvSpPr>
        <p:spPr/>
        <p:txBody>
          <a:bodyPr/>
          <a:lstStyle/>
          <a:p>
            <a:r>
              <a:rPr lang="en-US"/>
              <a:t>Heuristics Evaluation &amp; Expert Review</a:t>
            </a:r>
            <a:r>
              <a:rPr lang="en-IN"/>
              <a:t> </a:t>
            </a:r>
          </a:p>
        </p:txBody>
      </p:sp>
    </p:spTree>
    <p:extLst>
      <p:ext uri="{BB962C8B-B14F-4D97-AF65-F5344CB8AC3E}">
        <p14:creationId xmlns:p14="http://schemas.microsoft.com/office/powerpoint/2010/main" val="22259957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B246AE9E-29BA-2966-4408-E8BACCABBE27}"/>
              </a:ext>
            </a:extLst>
          </p:cNvPr>
          <p:cNvSpPr>
            <a:spLocks noGrp="1"/>
          </p:cNvSpPr>
          <p:nvPr>
            <p:ph type="title"/>
          </p:nvPr>
        </p:nvSpPr>
        <p:spPr/>
        <p:txBody>
          <a:bodyPr>
            <a:normAutofit/>
          </a:bodyPr>
          <a:lstStyle/>
          <a:p>
            <a:pPr lvl="0" defTabSz="914400">
              <a:lnSpc>
                <a:spcPct val="100000"/>
              </a:lnSpc>
              <a:spcBef>
                <a:spcPts val="0"/>
              </a:spcBef>
              <a:defRPr/>
            </a:pPr>
            <a:r>
              <a:rPr lang="en-US"/>
              <a:t>Contents</a:t>
            </a:r>
          </a:p>
        </p:txBody>
      </p:sp>
      <p:sp>
        <p:nvSpPr>
          <p:cNvPr id="13" name="Content Placeholder 12">
            <a:extLst>
              <a:ext uri="{FF2B5EF4-FFF2-40B4-BE49-F238E27FC236}">
                <a16:creationId xmlns:a16="http://schemas.microsoft.com/office/drawing/2014/main" id="{CD0F6092-51E4-A179-F5DF-1ACDA12A93E5}"/>
              </a:ext>
            </a:extLst>
          </p:cNvPr>
          <p:cNvSpPr>
            <a:spLocks noGrp="1"/>
          </p:cNvSpPr>
          <p:nvPr>
            <p:ph idx="1"/>
          </p:nvPr>
        </p:nvSpPr>
        <p:spPr>
          <a:xfrm>
            <a:off x="7787487" y="1705573"/>
            <a:ext cx="6285545" cy="6348181"/>
          </a:xfrm>
        </p:spPr>
        <p:txBody>
          <a:bodyPr>
            <a:normAutofit lnSpcReduction="10000"/>
          </a:bodyPr>
          <a:lstStyle/>
          <a:p>
            <a:pPr marL="285750" indent="-285750" defTabSz="914400">
              <a:lnSpc>
                <a:spcPct val="120000"/>
              </a:lnSpc>
              <a:spcBef>
                <a:spcPts val="400"/>
              </a:spcBef>
              <a:spcAft>
                <a:spcPts val="400"/>
              </a:spcAft>
              <a:buClr>
                <a:srgbClr val="079FFF"/>
              </a:buClr>
              <a:defRPr/>
            </a:pPr>
            <a:r>
              <a:rPr lang="en-US"/>
              <a:t>Quick interaction</a:t>
            </a:r>
          </a:p>
          <a:p>
            <a:pPr marL="285750" indent="-285750" defTabSz="914400">
              <a:lnSpc>
                <a:spcPct val="120000"/>
              </a:lnSpc>
              <a:spcBef>
                <a:spcPts val="400"/>
              </a:spcBef>
              <a:spcAft>
                <a:spcPts val="400"/>
              </a:spcAft>
              <a:buClr>
                <a:srgbClr val="079FFF"/>
              </a:buClr>
              <a:defRPr/>
            </a:pPr>
            <a:r>
              <a:rPr lang="en-US"/>
              <a:t>Real-life use case</a:t>
            </a:r>
          </a:p>
          <a:p>
            <a:pPr marL="285750" indent="-285750" defTabSz="914400">
              <a:lnSpc>
                <a:spcPct val="120000"/>
              </a:lnSpc>
              <a:spcBef>
                <a:spcPts val="400"/>
              </a:spcBef>
              <a:spcAft>
                <a:spcPts val="400"/>
              </a:spcAft>
              <a:buClr>
                <a:srgbClr val="079FFF"/>
              </a:buClr>
              <a:defRPr/>
            </a:pPr>
            <a:r>
              <a:rPr lang="en-US"/>
              <a:t>Netflix case study</a:t>
            </a:r>
          </a:p>
          <a:p>
            <a:pPr marL="285750" indent="-285750" defTabSz="914400">
              <a:lnSpc>
                <a:spcPct val="120000"/>
              </a:lnSpc>
              <a:spcBef>
                <a:spcPts val="400"/>
              </a:spcBef>
              <a:spcAft>
                <a:spcPts val="400"/>
              </a:spcAft>
              <a:buClr>
                <a:srgbClr val="079FFF"/>
              </a:buClr>
              <a:defRPr/>
            </a:pPr>
            <a:r>
              <a:rPr lang="en-US"/>
              <a:t>What is A/B testing?</a:t>
            </a:r>
          </a:p>
          <a:p>
            <a:pPr marL="285750" indent="-285750" defTabSz="914400">
              <a:lnSpc>
                <a:spcPct val="120000"/>
              </a:lnSpc>
              <a:spcBef>
                <a:spcPts val="400"/>
              </a:spcBef>
              <a:spcAft>
                <a:spcPts val="400"/>
              </a:spcAft>
              <a:buClr>
                <a:srgbClr val="079FFF"/>
              </a:buClr>
              <a:defRPr/>
            </a:pPr>
            <a:r>
              <a:rPr lang="en-US"/>
              <a:t>Why A/B testing?</a:t>
            </a:r>
          </a:p>
          <a:p>
            <a:pPr marL="285750" indent="-285750" defTabSz="914400">
              <a:lnSpc>
                <a:spcPct val="120000"/>
              </a:lnSpc>
              <a:spcBef>
                <a:spcPts val="400"/>
              </a:spcBef>
              <a:spcAft>
                <a:spcPts val="400"/>
              </a:spcAft>
              <a:buClr>
                <a:srgbClr val="079FFF"/>
              </a:buClr>
              <a:defRPr/>
            </a:pPr>
            <a:r>
              <a:rPr lang="en-US"/>
              <a:t>Type of A/B testing</a:t>
            </a:r>
          </a:p>
          <a:p>
            <a:pPr marL="285750" indent="-285750" defTabSz="914400">
              <a:lnSpc>
                <a:spcPct val="120000"/>
              </a:lnSpc>
              <a:spcBef>
                <a:spcPts val="400"/>
              </a:spcBef>
              <a:spcAft>
                <a:spcPts val="400"/>
              </a:spcAft>
              <a:buClr>
                <a:srgbClr val="079FFF"/>
              </a:buClr>
              <a:defRPr/>
            </a:pPr>
            <a:r>
              <a:rPr lang="en-US"/>
              <a:t>When to A/B test?</a:t>
            </a:r>
          </a:p>
          <a:p>
            <a:pPr marL="285750" indent="-285750" defTabSz="914400">
              <a:lnSpc>
                <a:spcPct val="120000"/>
              </a:lnSpc>
              <a:spcBef>
                <a:spcPts val="400"/>
              </a:spcBef>
              <a:spcAft>
                <a:spcPts val="400"/>
              </a:spcAft>
              <a:buClr>
                <a:srgbClr val="079FFF"/>
              </a:buClr>
              <a:defRPr/>
            </a:pPr>
            <a:r>
              <a:rPr lang="en-US"/>
              <a:t>A/B testing process</a:t>
            </a:r>
          </a:p>
          <a:p>
            <a:pPr marL="285750" indent="-285750" defTabSz="914400">
              <a:lnSpc>
                <a:spcPct val="120000"/>
              </a:lnSpc>
              <a:spcBef>
                <a:spcPts val="400"/>
              </a:spcBef>
              <a:spcAft>
                <a:spcPts val="400"/>
              </a:spcAft>
              <a:buClr>
                <a:srgbClr val="079FFF"/>
              </a:buClr>
              <a:defRPr/>
            </a:pPr>
            <a:r>
              <a:rPr lang="en-US"/>
              <a:t>Case Study 1</a:t>
            </a:r>
          </a:p>
          <a:p>
            <a:pPr marL="285750" indent="-285750" defTabSz="914400">
              <a:lnSpc>
                <a:spcPct val="120000"/>
              </a:lnSpc>
              <a:spcBef>
                <a:spcPts val="400"/>
              </a:spcBef>
              <a:spcAft>
                <a:spcPts val="400"/>
              </a:spcAft>
              <a:buClr>
                <a:srgbClr val="079FFF"/>
              </a:buClr>
              <a:defRPr/>
            </a:pPr>
            <a:r>
              <a:rPr lang="en-US"/>
              <a:t>Possible outcomes from A/B tests</a:t>
            </a:r>
          </a:p>
          <a:p>
            <a:pPr marL="285750" indent="-285750" defTabSz="914400">
              <a:lnSpc>
                <a:spcPct val="120000"/>
              </a:lnSpc>
              <a:spcBef>
                <a:spcPts val="400"/>
              </a:spcBef>
              <a:spcAft>
                <a:spcPts val="400"/>
              </a:spcAft>
              <a:buClr>
                <a:srgbClr val="079FFF"/>
              </a:buClr>
              <a:defRPr/>
            </a:pPr>
            <a:r>
              <a:rPr lang="en-US"/>
              <a:t>Common pitfalls to avoid</a:t>
            </a:r>
          </a:p>
          <a:p>
            <a:pPr marL="285750" indent="-285750" defTabSz="914400">
              <a:lnSpc>
                <a:spcPct val="120000"/>
              </a:lnSpc>
              <a:spcBef>
                <a:spcPts val="400"/>
              </a:spcBef>
              <a:spcAft>
                <a:spcPts val="400"/>
              </a:spcAft>
              <a:buClr>
                <a:srgbClr val="079FFF"/>
              </a:buClr>
              <a:defRPr/>
            </a:pPr>
            <a:r>
              <a:rPr lang="en-US"/>
              <a:t>Tools &amp; applications of A/B test</a:t>
            </a:r>
          </a:p>
          <a:p>
            <a:pPr marL="285750" indent="-285750" defTabSz="914400">
              <a:lnSpc>
                <a:spcPct val="120000"/>
              </a:lnSpc>
              <a:spcBef>
                <a:spcPts val="400"/>
              </a:spcBef>
              <a:spcAft>
                <a:spcPts val="400"/>
              </a:spcAft>
              <a:buClr>
                <a:srgbClr val="079FFF"/>
              </a:buClr>
              <a:defRPr/>
            </a:pPr>
            <a:r>
              <a:rPr lang="en-US"/>
              <a:t>Quick recap</a:t>
            </a:r>
          </a:p>
          <a:p>
            <a:pPr marL="285750" indent="-285750" defTabSz="914400">
              <a:lnSpc>
                <a:spcPct val="120000"/>
              </a:lnSpc>
              <a:spcBef>
                <a:spcPts val="400"/>
              </a:spcBef>
              <a:spcAft>
                <a:spcPts val="400"/>
              </a:spcAft>
              <a:buClr>
                <a:srgbClr val="079FFF"/>
              </a:buClr>
              <a:defRPr/>
            </a:pPr>
            <a:r>
              <a:rPr lang="en-US"/>
              <a:t>Case Study 2</a:t>
            </a:r>
          </a:p>
          <a:p>
            <a:pPr marL="285750" indent="-285750" defTabSz="914400">
              <a:lnSpc>
                <a:spcPct val="120000"/>
              </a:lnSpc>
              <a:spcBef>
                <a:spcPts val="400"/>
              </a:spcBef>
              <a:spcAft>
                <a:spcPts val="400"/>
              </a:spcAft>
              <a:buClr>
                <a:srgbClr val="079FFF"/>
              </a:buClr>
              <a:defRPr/>
            </a:pPr>
            <a:r>
              <a:rPr lang="en-US"/>
              <a:t>References</a:t>
            </a:r>
          </a:p>
        </p:txBody>
      </p:sp>
      <p:sp>
        <p:nvSpPr>
          <p:cNvPr id="11" name="Text Placeholder 10">
            <a:extLst>
              <a:ext uri="{FF2B5EF4-FFF2-40B4-BE49-F238E27FC236}">
                <a16:creationId xmlns:a16="http://schemas.microsoft.com/office/drawing/2014/main" id="{38AC68A0-E642-E471-AE32-F9FAD82F3377}"/>
              </a:ext>
            </a:extLst>
          </p:cNvPr>
          <p:cNvSpPr>
            <a:spLocks noGrp="1"/>
          </p:cNvSpPr>
          <p:nvPr>
            <p:ph type="body" sz="quarter" idx="13"/>
          </p:nvPr>
        </p:nvSpPr>
        <p:spPr/>
        <p:txBody>
          <a:bodyPr/>
          <a:lstStyle/>
          <a:p>
            <a:r>
              <a:rPr lang="en-US"/>
              <a:t>Heuristics Evaluation &amp; Expert Review</a:t>
            </a:r>
            <a:r>
              <a:rPr lang="en-IN"/>
              <a:t> </a:t>
            </a:r>
          </a:p>
        </p:txBody>
      </p:sp>
    </p:spTree>
    <p:extLst>
      <p:ext uri="{BB962C8B-B14F-4D97-AF65-F5344CB8AC3E}">
        <p14:creationId xmlns:p14="http://schemas.microsoft.com/office/powerpoint/2010/main" val="33622717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3624397-B7B0-67BC-B608-39917DE192AB}"/>
              </a:ext>
            </a:extLst>
          </p:cNvPr>
          <p:cNvSpPr>
            <a:spLocks noGrp="1"/>
          </p:cNvSpPr>
          <p:nvPr>
            <p:ph type="title"/>
          </p:nvPr>
        </p:nvSpPr>
        <p:spPr>
          <a:xfrm>
            <a:off x="1047638" y="1044375"/>
            <a:ext cx="13143131" cy="1875095"/>
          </a:xfrm>
        </p:spPr>
        <p:txBody>
          <a:bodyPr>
            <a:normAutofit/>
          </a:bodyPr>
          <a:lstStyle/>
          <a:p>
            <a:pPr algn="ctr">
              <a:lnSpc>
                <a:spcPct val="150000"/>
              </a:lnSpc>
            </a:pPr>
            <a:r>
              <a:rPr lang="en-IN"/>
              <a:t>A/B testing lies in the </a:t>
            </a:r>
            <a:r>
              <a:rPr lang="en-IN" b="1"/>
              <a:t>Testing phase </a:t>
            </a:r>
            <a:r>
              <a:rPr lang="en-IN"/>
              <a:t>of the UX journey.</a:t>
            </a:r>
            <a:endParaRPr lang="en-US"/>
          </a:p>
        </p:txBody>
      </p:sp>
      <p:sp>
        <p:nvSpPr>
          <p:cNvPr id="7" name="Text Placeholder 6">
            <a:extLst>
              <a:ext uri="{FF2B5EF4-FFF2-40B4-BE49-F238E27FC236}">
                <a16:creationId xmlns:a16="http://schemas.microsoft.com/office/drawing/2014/main" id="{0C3D66DC-3758-699B-8A09-FED528B847D6}"/>
              </a:ext>
            </a:extLst>
          </p:cNvPr>
          <p:cNvSpPr>
            <a:spLocks noGrp="1"/>
          </p:cNvSpPr>
          <p:nvPr>
            <p:ph type="body" sz="quarter" idx="13"/>
          </p:nvPr>
        </p:nvSpPr>
        <p:spPr/>
        <p:txBody>
          <a:bodyPr/>
          <a:lstStyle/>
          <a:p>
            <a:r>
              <a:rPr lang="en-IN"/>
              <a:t>A/B testing</a:t>
            </a:r>
          </a:p>
          <a:p>
            <a:endParaRPr lang="en-US"/>
          </a:p>
        </p:txBody>
      </p:sp>
      <p:sp>
        <p:nvSpPr>
          <p:cNvPr id="2" name="TextBox 1">
            <a:extLst>
              <a:ext uri="{FF2B5EF4-FFF2-40B4-BE49-F238E27FC236}">
                <a16:creationId xmlns:a16="http://schemas.microsoft.com/office/drawing/2014/main" id="{39991EA9-DF5C-A654-B186-5FA667A72786}"/>
              </a:ext>
            </a:extLst>
          </p:cNvPr>
          <p:cNvSpPr txBox="1"/>
          <p:nvPr/>
        </p:nvSpPr>
        <p:spPr>
          <a:xfrm>
            <a:off x="2126751" y="1181528"/>
            <a:ext cx="0" cy="0"/>
          </a:xfrm>
          <a:prstGeom prst="rect">
            <a:avLst/>
          </a:prstGeom>
        </p:spPr>
        <p:txBody>
          <a:bodyPr vert="horz" wrap="none" lIns="91440" tIns="45720" rIns="91440" bIns="45720" rtlCol="0" anchor="ctr">
            <a:normAutofit fontScale="25000" lnSpcReduction="20000"/>
          </a:bodyPr>
          <a:lstStyle/>
          <a:p>
            <a:pPr algn="l"/>
            <a:endParaRPr lang="en-US" sz="1600" b="0" i="0">
              <a:latin typeface="Futura Next Book" panose="020B0502020204020303" pitchFamily="34" charset="77"/>
            </a:endParaRPr>
          </a:p>
        </p:txBody>
      </p:sp>
      <p:sp>
        <p:nvSpPr>
          <p:cNvPr id="15" name="Rectangle 14">
            <a:extLst>
              <a:ext uri="{FF2B5EF4-FFF2-40B4-BE49-F238E27FC236}">
                <a16:creationId xmlns:a16="http://schemas.microsoft.com/office/drawing/2014/main" id="{97697977-1111-5B99-6D89-54E7A10ED4F2}"/>
              </a:ext>
            </a:extLst>
          </p:cNvPr>
          <p:cNvSpPr/>
          <p:nvPr/>
        </p:nvSpPr>
        <p:spPr>
          <a:xfrm>
            <a:off x="1047639" y="3514381"/>
            <a:ext cx="13263272" cy="3613532"/>
          </a:xfrm>
          <a:prstGeom prst="rect">
            <a:avLst/>
          </a:prstGeom>
          <a:solidFill>
            <a:schemeClr val="bg1">
              <a:lumMod val="95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lumMod val="50000"/>
                    <a:lumOff val="50000"/>
                  </a:schemeClr>
                </a:solidFill>
              </a:rPr>
              <a:t>Process graphic</a:t>
            </a:r>
          </a:p>
        </p:txBody>
      </p:sp>
    </p:spTree>
    <p:extLst>
      <p:ext uri="{BB962C8B-B14F-4D97-AF65-F5344CB8AC3E}">
        <p14:creationId xmlns:p14="http://schemas.microsoft.com/office/powerpoint/2010/main" val="38204712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2">
            <a:extLst>
              <a:ext uri="{FF2B5EF4-FFF2-40B4-BE49-F238E27FC236}">
                <a16:creationId xmlns:a16="http://schemas.microsoft.com/office/drawing/2014/main" id="{D4717FF7-D470-EBE2-A32F-BC060460D70B}"/>
              </a:ext>
            </a:extLst>
          </p:cNvPr>
          <p:cNvSpPr txBox="1">
            <a:spLocks/>
          </p:cNvSpPr>
          <p:nvPr/>
        </p:nvSpPr>
        <p:spPr>
          <a:xfrm>
            <a:off x="1047640" y="2104221"/>
            <a:ext cx="13143131" cy="2435735"/>
          </a:xfrm>
          <a:prstGeom prst="rect">
            <a:avLst/>
          </a:prstGeom>
        </p:spPr>
        <p:txBody>
          <a:bodyPr vert="horz" lIns="91440" tIns="45720" rIns="91440" bIns="45720" rtlCol="0" anchor="ctr">
            <a:noAutofit/>
          </a:bodyPr>
          <a:lstStyle>
            <a:lvl1pPr algn="l" defTabSz="1142817" rtl="0" eaLnBrk="1" latinLnBrk="0" hangingPunct="1">
              <a:lnSpc>
                <a:spcPct val="90000"/>
              </a:lnSpc>
              <a:spcBef>
                <a:spcPct val="0"/>
              </a:spcBef>
              <a:buNone/>
              <a:defRPr sz="3600" b="0" i="0" u="sng" kern="1200">
                <a:solidFill>
                  <a:schemeClr val="tx1"/>
                </a:solidFill>
                <a:latin typeface="Futura Next Book" panose="020B0502020204020303" pitchFamily="34" charset="77"/>
                <a:ea typeface="+mj-ea"/>
                <a:cs typeface="+mj-cs"/>
              </a:defRPr>
            </a:lvl1pPr>
          </a:lstStyle>
          <a:p>
            <a:pPr marL="742950" indent="-742950">
              <a:lnSpc>
                <a:spcPct val="150000"/>
              </a:lnSpc>
              <a:buAutoNum type="arabicPeriod"/>
            </a:pPr>
            <a:r>
              <a:rPr lang="en-US" sz="2400" u="none"/>
              <a:t>Log in to your </a:t>
            </a:r>
            <a:r>
              <a:rPr lang="en-US" sz="2400" b="1" u="none"/>
              <a:t>Netflix </a:t>
            </a:r>
            <a:r>
              <a:rPr lang="en-US" sz="2400" u="none"/>
              <a:t>account.</a:t>
            </a:r>
          </a:p>
          <a:p>
            <a:pPr marL="742950" indent="-742950">
              <a:lnSpc>
                <a:spcPct val="150000"/>
              </a:lnSpc>
              <a:buAutoNum type="arabicPeriod"/>
            </a:pPr>
            <a:r>
              <a:rPr lang="en-US" sz="2400" u="none"/>
              <a:t>Go to “Search”.</a:t>
            </a:r>
          </a:p>
          <a:p>
            <a:pPr marL="742950" indent="-742950">
              <a:lnSpc>
                <a:spcPct val="150000"/>
              </a:lnSpc>
              <a:buAutoNum type="arabicPeriod"/>
            </a:pPr>
            <a:r>
              <a:rPr lang="en-US" sz="2400" u="none"/>
              <a:t>Type “Stranger Things”.</a:t>
            </a:r>
          </a:p>
          <a:p>
            <a:pPr marL="742950" indent="-742950">
              <a:lnSpc>
                <a:spcPct val="150000"/>
              </a:lnSpc>
              <a:buAutoNum type="arabicPeriod"/>
            </a:pPr>
            <a:r>
              <a:rPr lang="en-US" sz="2400" u="none"/>
              <a:t>Describe the thumbnail you see.</a:t>
            </a:r>
          </a:p>
        </p:txBody>
      </p:sp>
      <p:sp>
        <p:nvSpPr>
          <p:cNvPr id="11" name="Title 10">
            <a:extLst>
              <a:ext uri="{FF2B5EF4-FFF2-40B4-BE49-F238E27FC236}">
                <a16:creationId xmlns:a16="http://schemas.microsoft.com/office/drawing/2014/main" id="{51229DB4-5222-D409-2410-B642A9EEB849}"/>
              </a:ext>
            </a:extLst>
          </p:cNvPr>
          <p:cNvSpPr>
            <a:spLocks noGrp="1"/>
          </p:cNvSpPr>
          <p:nvPr>
            <p:ph type="title"/>
          </p:nvPr>
        </p:nvSpPr>
        <p:spPr/>
        <p:txBody>
          <a:bodyPr/>
          <a:lstStyle/>
          <a:p>
            <a:r>
              <a:rPr lang="en-US"/>
              <a:t>Let’s all try this</a:t>
            </a:r>
            <a:r>
              <a:rPr lang="en-US" u="none"/>
              <a:t> 😊</a:t>
            </a:r>
          </a:p>
        </p:txBody>
      </p:sp>
      <p:sp>
        <p:nvSpPr>
          <p:cNvPr id="12" name="Title 2">
            <a:extLst>
              <a:ext uri="{FF2B5EF4-FFF2-40B4-BE49-F238E27FC236}">
                <a16:creationId xmlns:a16="http://schemas.microsoft.com/office/drawing/2014/main" id="{FDB48E89-725F-0C30-C4CC-67F2284DC1C4}"/>
              </a:ext>
            </a:extLst>
          </p:cNvPr>
          <p:cNvSpPr txBox="1">
            <a:spLocks/>
          </p:cNvSpPr>
          <p:nvPr/>
        </p:nvSpPr>
        <p:spPr>
          <a:xfrm>
            <a:off x="1047640" y="6973677"/>
            <a:ext cx="13143131" cy="452698"/>
          </a:xfrm>
          <a:prstGeom prst="rect">
            <a:avLst/>
          </a:prstGeom>
        </p:spPr>
        <p:txBody>
          <a:bodyPr vert="horz" lIns="91440" tIns="45720" rIns="91440" bIns="45720" rtlCol="0" anchor="ctr">
            <a:noAutofit/>
          </a:bodyPr>
          <a:lstStyle>
            <a:lvl1pPr algn="l" defTabSz="1142817" rtl="0" eaLnBrk="1" latinLnBrk="0" hangingPunct="1">
              <a:lnSpc>
                <a:spcPct val="90000"/>
              </a:lnSpc>
              <a:spcBef>
                <a:spcPct val="0"/>
              </a:spcBef>
              <a:buNone/>
              <a:defRPr sz="3600" b="0" i="0" u="sng" kern="1200">
                <a:solidFill>
                  <a:schemeClr val="tx1"/>
                </a:solidFill>
                <a:latin typeface="Futura Next Book" panose="020B0502020204020303" pitchFamily="34" charset="77"/>
                <a:ea typeface="+mj-ea"/>
                <a:cs typeface="+mj-cs"/>
              </a:defRPr>
            </a:lvl1pPr>
          </a:lstStyle>
          <a:p>
            <a:pPr>
              <a:lnSpc>
                <a:spcPct val="150000"/>
              </a:lnSpc>
            </a:pPr>
            <a:r>
              <a:rPr lang="en-US" sz="1400" b="1" u="none"/>
              <a:t>Note:</a:t>
            </a:r>
            <a:r>
              <a:rPr lang="en-US" sz="1400" u="none"/>
              <a:t> </a:t>
            </a:r>
            <a:r>
              <a:rPr lang="en-US" sz="1400" u="none">
                <a:solidFill>
                  <a:schemeClr val="tx1">
                    <a:lumMod val="50000"/>
                    <a:lumOff val="50000"/>
                  </a:schemeClr>
                </a:solidFill>
              </a:rPr>
              <a:t>Let’s all take 30 seconds to do this</a:t>
            </a:r>
          </a:p>
        </p:txBody>
      </p:sp>
    </p:spTree>
    <p:extLst>
      <p:ext uri="{BB962C8B-B14F-4D97-AF65-F5344CB8AC3E}">
        <p14:creationId xmlns:p14="http://schemas.microsoft.com/office/powerpoint/2010/main" val="6173640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510F5B9-8434-3989-29BE-BACD1A81D90C}"/>
              </a:ext>
            </a:extLst>
          </p:cNvPr>
          <p:cNvSpPr>
            <a:spLocks noGrp="1"/>
          </p:cNvSpPr>
          <p:nvPr>
            <p:ph type="title"/>
          </p:nvPr>
        </p:nvSpPr>
        <p:spPr/>
        <p:txBody>
          <a:bodyPr>
            <a:normAutofit/>
          </a:bodyPr>
          <a:lstStyle/>
          <a:p>
            <a:r>
              <a:rPr lang="en-US"/>
              <a:t>Netflix and mix? </a:t>
            </a:r>
          </a:p>
        </p:txBody>
      </p:sp>
      <p:sp>
        <p:nvSpPr>
          <p:cNvPr id="6" name="Text Placeholder 5">
            <a:extLst>
              <a:ext uri="{FF2B5EF4-FFF2-40B4-BE49-F238E27FC236}">
                <a16:creationId xmlns:a16="http://schemas.microsoft.com/office/drawing/2014/main" id="{1C5EA385-0491-9BD1-93BE-AB0D7CC8EF42}"/>
              </a:ext>
            </a:extLst>
          </p:cNvPr>
          <p:cNvSpPr>
            <a:spLocks noGrp="1"/>
          </p:cNvSpPr>
          <p:nvPr>
            <p:ph type="body" sz="quarter" idx="13"/>
          </p:nvPr>
        </p:nvSpPr>
        <p:spPr/>
        <p:txBody>
          <a:bodyPr/>
          <a:lstStyle/>
          <a:p>
            <a:r>
              <a:rPr lang="en-IN"/>
              <a:t>A/B Testing</a:t>
            </a:r>
          </a:p>
        </p:txBody>
      </p:sp>
      <p:pic>
        <p:nvPicPr>
          <p:cNvPr id="5" name="Picture 4">
            <a:extLst>
              <a:ext uri="{FF2B5EF4-FFF2-40B4-BE49-F238E27FC236}">
                <a16:creationId xmlns:a16="http://schemas.microsoft.com/office/drawing/2014/main" id="{C911B161-B410-E1E4-E080-686DBE3A0E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85572" y="1985141"/>
            <a:ext cx="9049689" cy="4555521"/>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E3B3C6FA-C88F-7733-B72A-BECBAA5FDF47}"/>
              </a:ext>
            </a:extLst>
          </p:cNvPr>
          <p:cNvSpPr txBox="1"/>
          <p:nvPr/>
        </p:nvSpPr>
        <p:spPr>
          <a:xfrm>
            <a:off x="3657906" y="6787024"/>
            <a:ext cx="1282402" cy="115416"/>
          </a:xfrm>
          <a:prstGeom prst="rect">
            <a:avLst/>
          </a:prstGeom>
          <a:noFill/>
        </p:spPr>
        <p:txBody>
          <a:bodyPr wrap="none" lIns="0" tIns="0" rIns="0" bIns="0" rtlCol="0">
            <a:spAutoFit/>
          </a:bodyPr>
          <a:lstStyle/>
          <a:p>
            <a:pPr lvl="0">
              <a:defRPr/>
            </a:pPr>
            <a:r>
              <a:rPr lang="en-US" sz="750" spc="125">
                <a:solidFill>
                  <a:srgbClr val="000000">
                    <a:lumMod val="50000"/>
                    <a:lumOff val="50000"/>
                  </a:srgbClr>
                </a:solidFill>
                <a:latin typeface="FUTURANEXT-MEDIUM" panose="020B0602020204020303" pitchFamily="34" charset="77"/>
              </a:rPr>
              <a:t>SENSE8 THUMBNAILS</a:t>
            </a:r>
          </a:p>
        </p:txBody>
      </p:sp>
      <p:sp>
        <p:nvSpPr>
          <p:cNvPr id="13" name="TextBox 12">
            <a:extLst>
              <a:ext uri="{FF2B5EF4-FFF2-40B4-BE49-F238E27FC236}">
                <a16:creationId xmlns:a16="http://schemas.microsoft.com/office/drawing/2014/main" id="{6F0B6B24-8B4E-06C3-09DE-49990C98973E}"/>
              </a:ext>
            </a:extLst>
          </p:cNvPr>
          <p:cNvSpPr txBox="1"/>
          <p:nvPr/>
        </p:nvSpPr>
        <p:spPr>
          <a:xfrm>
            <a:off x="859957" y="7465787"/>
            <a:ext cx="6327627" cy="211120"/>
          </a:xfrm>
          <a:prstGeom prst="rect">
            <a:avLst/>
          </a:prstGeom>
          <a:noFill/>
        </p:spPr>
        <p:txBody>
          <a:bodyPr wrap="square" lIns="0" tIns="0" rIns="0" bIns="0" rtlCol="0">
            <a:spAutoFit/>
          </a:bodyPr>
          <a:lstStyle/>
          <a:p>
            <a:pPr defTabSz="1142817">
              <a:lnSpc>
                <a:spcPct val="120000"/>
              </a:lnSpc>
              <a:defRPr/>
            </a:pPr>
            <a:r>
              <a:rPr lang="en-US" sz="1500">
                <a:solidFill>
                  <a:srgbClr val="191919"/>
                </a:solidFill>
                <a:latin typeface="Futura Next Book"/>
              </a:rPr>
              <a:t>https://medium.com/@sdhrshn/netflix-a-b-testing-5d7c8216853f</a:t>
            </a:r>
          </a:p>
        </p:txBody>
      </p:sp>
      <p:cxnSp>
        <p:nvCxnSpPr>
          <p:cNvPr id="15" name="Straight Connector 14">
            <a:extLst>
              <a:ext uri="{FF2B5EF4-FFF2-40B4-BE49-F238E27FC236}">
                <a16:creationId xmlns:a16="http://schemas.microsoft.com/office/drawing/2014/main" id="{F41D6F31-CF8D-1D48-8886-73D805A69BB1}"/>
              </a:ext>
            </a:extLst>
          </p:cNvPr>
          <p:cNvCxnSpPr>
            <a:cxnSpLocks/>
          </p:cNvCxnSpPr>
          <p:nvPr/>
        </p:nvCxnSpPr>
        <p:spPr>
          <a:xfrm>
            <a:off x="859958" y="7219424"/>
            <a:ext cx="6329968" cy="0"/>
          </a:xfrm>
          <a:prstGeom prst="line">
            <a:avLst/>
          </a:prstGeom>
          <a:ln w="12700">
            <a:gradFill flip="none" rotWithShape="1">
              <a:gsLst>
                <a:gs pos="0">
                  <a:schemeClr val="accent2"/>
                </a:gs>
                <a:gs pos="100000">
                  <a:schemeClr val="accent4"/>
                </a:gs>
              </a:gsLst>
              <a:lin ang="2700000" scaled="1"/>
              <a:tileRect/>
            </a:gradFill>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2AC37FE0-ABE2-2869-BBF3-69645D918CB0}"/>
              </a:ext>
            </a:extLst>
          </p:cNvPr>
          <p:cNvSpPr/>
          <p:nvPr/>
        </p:nvSpPr>
        <p:spPr>
          <a:xfrm>
            <a:off x="3531476" y="3701669"/>
            <a:ext cx="8752331" cy="6278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6AFC6422-469F-B5C6-73CE-3461B33D0608}"/>
              </a:ext>
            </a:extLst>
          </p:cNvPr>
          <p:cNvSpPr/>
          <p:nvPr/>
        </p:nvSpPr>
        <p:spPr>
          <a:xfrm>
            <a:off x="3594539" y="5827923"/>
            <a:ext cx="2828296" cy="8093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06646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510F5B9-8434-3989-29BE-BACD1A81D90C}"/>
              </a:ext>
            </a:extLst>
          </p:cNvPr>
          <p:cNvSpPr>
            <a:spLocks noGrp="1"/>
          </p:cNvSpPr>
          <p:nvPr>
            <p:ph type="title"/>
          </p:nvPr>
        </p:nvSpPr>
        <p:spPr/>
        <p:txBody>
          <a:bodyPr>
            <a:normAutofit/>
          </a:bodyPr>
          <a:lstStyle/>
          <a:p>
            <a:r>
              <a:rPr lang="en-US"/>
              <a:t>Netflix and mix? </a:t>
            </a:r>
          </a:p>
        </p:txBody>
      </p:sp>
      <p:sp>
        <p:nvSpPr>
          <p:cNvPr id="6" name="Text Placeholder 5">
            <a:extLst>
              <a:ext uri="{FF2B5EF4-FFF2-40B4-BE49-F238E27FC236}">
                <a16:creationId xmlns:a16="http://schemas.microsoft.com/office/drawing/2014/main" id="{1C5EA385-0491-9BD1-93BE-AB0D7CC8EF42}"/>
              </a:ext>
            </a:extLst>
          </p:cNvPr>
          <p:cNvSpPr>
            <a:spLocks noGrp="1"/>
          </p:cNvSpPr>
          <p:nvPr>
            <p:ph type="body" sz="quarter" idx="13"/>
          </p:nvPr>
        </p:nvSpPr>
        <p:spPr/>
        <p:txBody>
          <a:bodyPr/>
          <a:lstStyle/>
          <a:p>
            <a:r>
              <a:rPr lang="en-IN"/>
              <a:t>A/B Testing</a:t>
            </a:r>
          </a:p>
        </p:txBody>
      </p:sp>
      <p:pic>
        <p:nvPicPr>
          <p:cNvPr id="5" name="Picture 4">
            <a:extLst>
              <a:ext uri="{FF2B5EF4-FFF2-40B4-BE49-F238E27FC236}">
                <a16:creationId xmlns:a16="http://schemas.microsoft.com/office/drawing/2014/main" id="{C911B161-B410-E1E4-E080-686DBE3A0E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85572" y="1985141"/>
            <a:ext cx="9049689" cy="4555521"/>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E3B3C6FA-C88F-7733-B72A-BECBAA5FDF47}"/>
              </a:ext>
            </a:extLst>
          </p:cNvPr>
          <p:cNvSpPr txBox="1"/>
          <p:nvPr/>
        </p:nvSpPr>
        <p:spPr>
          <a:xfrm>
            <a:off x="3657906" y="6787024"/>
            <a:ext cx="1282402" cy="115416"/>
          </a:xfrm>
          <a:prstGeom prst="rect">
            <a:avLst/>
          </a:prstGeom>
          <a:noFill/>
        </p:spPr>
        <p:txBody>
          <a:bodyPr wrap="none" lIns="0" tIns="0" rIns="0" bIns="0" rtlCol="0">
            <a:spAutoFit/>
          </a:bodyPr>
          <a:lstStyle/>
          <a:p>
            <a:pPr lvl="0">
              <a:defRPr/>
            </a:pPr>
            <a:r>
              <a:rPr lang="en-US" sz="750" spc="125">
                <a:solidFill>
                  <a:srgbClr val="000000">
                    <a:lumMod val="50000"/>
                    <a:lumOff val="50000"/>
                  </a:srgbClr>
                </a:solidFill>
                <a:latin typeface="FUTURANEXT-MEDIUM" panose="020B0602020204020303" pitchFamily="34" charset="77"/>
              </a:rPr>
              <a:t>SENSE8 THUMBNAILS</a:t>
            </a:r>
          </a:p>
        </p:txBody>
      </p:sp>
      <p:sp>
        <p:nvSpPr>
          <p:cNvPr id="13" name="TextBox 12">
            <a:extLst>
              <a:ext uri="{FF2B5EF4-FFF2-40B4-BE49-F238E27FC236}">
                <a16:creationId xmlns:a16="http://schemas.microsoft.com/office/drawing/2014/main" id="{6F0B6B24-8B4E-06C3-09DE-49990C98973E}"/>
              </a:ext>
            </a:extLst>
          </p:cNvPr>
          <p:cNvSpPr txBox="1"/>
          <p:nvPr/>
        </p:nvSpPr>
        <p:spPr>
          <a:xfrm>
            <a:off x="859957" y="7465787"/>
            <a:ext cx="6327627" cy="211120"/>
          </a:xfrm>
          <a:prstGeom prst="rect">
            <a:avLst/>
          </a:prstGeom>
          <a:noFill/>
        </p:spPr>
        <p:txBody>
          <a:bodyPr wrap="square" lIns="0" tIns="0" rIns="0" bIns="0" rtlCol="0">
            <a:spAutoFit/>
          </a:bodyPr>
          <a:lstStyle/>
          <a:p>
            <a:pPr defTabSz="1142817">
              <a:lnSpc>
                <a:spcPct val="120000"/>
              </a:lnSpc>
              <a:defRPr/>
            </a:pPr>
            <a:r>
              <a:rPr lang="en-US" sz="1500">
                <a:solidFill>
                  <a:srgbClr val="191919"/>
                </a:solidFill>
                <a:latin typeface="Futura Next Book"/>
              </a:rPr>
              <a:t>https://medium.com/@sdhrshn/netflix-a-b-testing-5d7c8216853f</a:t>
            </a:r>
          </a:p>
        </p:txBody>
      </p:sp>
      <p:cxnSp>
        <p:nvCxnSpPr>
          <p:cNvPr id="15" name="Straight Connector 14">
            <a:extLst>
              <a:ext uri="{FF2B5EF4-FFF2-40B4-BE49-F238E27FC236}">
                <a16:creationId xmlns:a16="http://schemas.microsoft.com/office/drawing/2014/main" id="{F41D6F31-CF8D-1D48-8886-73D805A69BB1}"/>
              </a:ext>
            </a:extLst>
          </p:cNvPr>
          <p:cNvCxnSpPr>
            <a:cxnSpLocks/>
          </p:cNvCxnSpPr>
          <p:nvPr/>
        </p:nvCxnSpPr>
        <p:spPr>
          <a:xfrm>
            <a:off x="859958" y="7219424"/>
            <a:ext cx="6329968" cy="0"/>
          </a:xfrm>
          <a:prstGeom prst="line">
            <a:avLst/>
          </a:prstGeom>
          <a:ln w="12700">
            <a:gradFill flip="none" rotWithShape="1">
              <a:gsLst>
                <a:gs pos="0">
                  <a:schemeClr val="accent2"/>
                </a:gs>
                <a:gs pos="100000">
                  <a:schemeClr val="accent4"/>
                </a:gs>
              </a:gsLst>
              <a:lin ang="270000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370562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510F5B9-8434-3989-29BE-BACD1A81D90C}"/>
              </a:ext>
            </a:extLst>
          </p:cNvPr>
          <p:cNvSpPr>
            <a:spLocks noGrp="1"/>
          </p:cNvSpPr>
          <p:nvPr>
            <p:ph type="title"/>
          </p:nvPr>
        </p:nvSpPr>
        <p:spPr/>
        <p:txBody>
          <a:bodyPr/>
          <a:lstStyle/>
          <a:p>
            <a:r>
              <a:rPr lang="en-US"/>
              <a:t>What is A/B testing in a nutshell?</a:t>
            </a:r>
          </a:p>
        </p:txBody>
      </p:sp>
      <p:sp>
        <p:nvSpPr>
          <p:cNvPr id="12" name="Content Placeholder 11">
            <a:extLst>
              <a:ext uri="{FF2B5EF4-FFF2-40B4-BE49-F238E27FC236}">
                <a16:creationId xmlns:a16="http://schemas.microsoft.com/office/drawing/2014/main" id="{C77DE8E4-86A3-4A68-2085-FCBD46BAFBD9}"/>
              </a:ext>
            </a:extLst>
          </p:cNvPr>
          <p:cNvSpPr>
            <a:spLocks noGrp="1"/>
          </p:cNvSpPr>
          <p:nvPr>
            <p:ph idx="1"/>
          </p:nvPr>
        </p:nvSpPr>
        <p:spPr>
          <a:xfrm>
            <a:off x="1047639" y="2258695"/>
            <a:ext cx="6571568" cy="5110139"/>
          </a:xfrm>
        </p:spPr>
        <p:txBody>
          <a:bodyPr>
            <a:normAutofit fontScale="92500" lnSpcReduction="20000"/>
          </a:bodyPr>
          <a:lstStyle/>
          <a:p>
            <a:pPr>
              <a:lnSpc>
                <a:spcPct val="170000"/>
              </a:lnSpc>
            </a:pPr>
            <a:r>
              <a:rPr lang="en-IN" sz="2000"/>
              <a:t>A/B experiment is a way to check the relative effectiveness of two or more possible solutions, to solve the same problem.</a:t>
            </a:r>
          </a:p>
          <a:p>
            <a:pPr>
              <a:lnSpc>
                <a:spcPct val="170000"/>
              </a:lnSpc>
            </a:pPr>
            <a:r>
              <a:rPr lang="en-IN" sz="2000"/>
              <a:t>The impact of each variant is measured against each other and the current version, known as </a:t>
            </a:r>
            <a:r>
              <a:rPr lang="en-IN" sz="2000" b="1"/>
              <a:t>Control (A)</a:t>
            </a:r>
            <a:r>
              <a:rPr lang="en-IN" sz="2000"/>
              <a:t>.</a:t>
            </a:r>
          </a:p>
          <a:p>
            <a:pPr>
              <a:lnSpc>
                <a:spcPct val="170000"/>
              </a:lnSpc>
            </a:pPr>
            <a:r>
              <a:rPr lang="en-IN" sz="2000"/>
              <a:t>Experiments are generally run using target metrics and using statistical hypothesis, until there is a conclusive winner.</a:t>
            </a:r>
          </a:p>
          <a:p>
            <a:pPr>
              <a:lnSpc>
                <a:spcPct val="170000"/>
              </a:lnSpc>
            </a:pPr>
            <a:r>
              <a:rPr lang="en-IN" sz="2000"/>
              <a:t>Finally, the most optimal solution is picked and marked as Control (default variation).</a:t>
            </a:r>
          </a:p>
        </p:txBody>
      </p:sp>
      <p:sp>
        <p:nvSpPr>
          <p:cNvPr id="6" name="Text Placeholder 5">
            <a:extLst>
              <a:ext uri="{FF2B5EF4-FFF2-40B4-BE49-F238E27FC236}">
                <a16:creationId xmlns:a16="http://schemas.microsoft.com/office/drawing/2014/main" id="{1C5EA385-0491-9BD1-93BE-AB0D7CC8EF42}"/>
              </a:ext>
            </a:extLst>
          </p:cNvPr>
          <p:cNvSpPr>
            <a:spLocks noGrp="1"/>
          </p:cNvSpPr>
          <p:nvPr>
            <p:ph type="body" sz="quarter" idx="13"/>
          </p:nvPr>
        </p:nvSpPr>
        <p:spPr/>
        <p:txBody>
          <a:bodyPr/>
          <a:lstStyle/>
          <a:p>
            <a:r>
              <a:rPr lang="en-IN"/>
              <a:t>A/B Testing</a:t>
            </a:r>
          </a:p>
        </p:txBody>
      </p:sp>
      <p:sp>
        <p:nvSpPr>
          <p:cNvPr id="14" name="TextBox 13">
            <a:extLst>
              <a:ext uri="{FF2B5EF4-FFF2-40B4-BE49-F238E27FC236}">
                <a16:creationId xmlns:a16="http://schemas.microsoft.com/office/drawing/2014/main" id="{42FFAD68-6EE4-ABBB-BCAB-6B0200B1FD07}"/>
              </a:ext>
            </a:extLst>
          </p:cNvPr>
          <p:cNvSpPr txBox="1"/>
          <p:nvPr/>
        </p:nvSpPr>
        <p:spPr>
          <a:xfrm>
            <a:off x="5065160" y="4253501"/>
            <a:ext cx="0" cy="0"/>
          </a:xfrm>
          <a:prstGeom prst="rect">
            <a:avLst/>
          </a:prstGeom>
        </p:spPr>
        <p:txBody>
          <a:bodyPr vert="horz" wrap="none" lIns="91440" tIns="45720" rIns="91440" bIns="45720" rtlCol="0" anchor="ctr">
            <a:normAutofit fontScale="25000" lnSpcReduction="20000"/>
          </a:bodyPr>
          <a:lstStyle/>
          <a:p>
            <a:pPr algn="l"/>
            <a:endParaRPr lang="en-US" sz="1600" b="0" i="0">
              <a:latin typeface="Futura Next Book" panose="020B0502020204020303" pitchFamily="34" charset="77"/>
            </a:endParaRPr>
          </a:p>
        </p:txBody>
      </p:sp>
      <p:pic>
        <p:nvPicPr>
          <p:cNvPr id="2" name="Picture 2" descr="A/B testing - Optimizely">
            <a:extLst>
              <a:ext uri="{FF2B5EF4-FFF2-40B4-BE49-F238E27FC236}">
                <a16:creationId xmlns:a16="http://schemas.microsoft.com/office/drawing/2014/main" id="{1262AF65-5F88-216E-A029-6C28AD6AF6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17922" y="2105176"/>
            <a:ext cx="6187555" cy="36481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8750561"/>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lIns="91440" tIns="45720" rIns="91440" bIns="45720" rtlCol="0" anchor="ctr">
        <a:normAutofit/>
      </a:bodyPr>
      <a:lstStyle>
        <a:defPPr algn="l">
          <a:defRPr sz="1600" b="0" i="0" dirty="0" smtClean="0">
            <a:latin typeface="Futura Next Book" panose="020B0502020204020303" pitchFamily="34" charset="77"/>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4402</Words>
  <Application>Microsoft Macintosh PowerPoint</Application>
  <PresentationFormat>Custom</PresentationFormat>
  <Paragraphs>340</Paragraphs>
  <Slides>25</Slides>
  <Notes>20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25</vt:i4>
      </vt:variant>
    </vt:vector>
  </HeadingPairs>
  <TitlesOfParts>
    <vt:vector size="36" baseType="lpstr">
      <vt:lpstr>Arial</vt:lpstr>
      <vt:lpstr>Arial,Sans-Serif</vt:lpstr>
      <vt:lpstr>Calibri</vt:lpstr>
      <vt:lpstr>Calibri Light</vt:lpstr>
      <vt:lpstr>Futura Medium</vt:lpstr>
      <vt:lpstr>Futura Next Book</vt:lpstr>
      <vt:lpstr>Futura Next DemiBold</vt:lpstr>
      <vt:lpstr>Futura Next Light</vt:lpstr>
      <vt:lpstr>FUTURANEXT-MEDIUM</vt:lpstr>
      <vt:lpstr>FUTURANEXT-MEDIUM</vt:lpstr>
      <vt:lpstr>Office Theme</vt:lpstr>
      <vt:lpstr>PowerPoint Presentation</vt:lpstr>
      <vt:lpstr>A/B Testing</vt:lpstr>
      <vt:lpstr>At the end of this session:</vt:lpstr>
      <vt:lpstr>Contents</vt:lpstr>
      <vt:lpstr>A/B testing lies in the Testing phase of the UX journey.</vt:lpstr>
      <vt:lpstr>Let’s all try this 😊</vt:lpstr>
      <vt:lpstr>Netflix and mix? </vt:lpstr>
      <vt:lpstr>Netflix and mix? </vt:lpstr>
      <vt:lpstr>What is A/B testing in a nutshell?</vt:lpstr>
      <vt:lpstr>Why A/B testing?</vt:lpstr>
      <vt:lpstr>Multivariant testing </vt:lpstr>
      <vt:lpstr>Split URL testing</vt:lpstr>
      <vt:lpstr>Multipage testing</vt:lpstr>
      <vt:lpstr>When to do A/B testing: Stop guessing, start testing!</vt:lpstr>
      <vt:lpstr>A/B testing process</vt:lpstr>
      <vt:lpstr>How do we do A/B testing – Checklist</vt:lpstr>
      <vt:lpstr>Zalora’s checkout rate up by 12.3%! Thanks to optimizing one CTA</vt:lpstr>
      <vt:lpstr>4 possible outcomes from A/B testing</vt:lpstr>
      <vt:lpstr>Pitfalls to avoid during A/B testing</vt:lpstr>
      <vt:lpstr>Tools &amp; applications</vt:lpstr>
      <vt:lpstr>Quick recap on why you should consider A/B testing</vt:lpstr>
      <vt:lpstr>PayU increased its conversions by 5.8% using data-driven A/B testing</vt:lpstr>
      <vt:lpstr>References</vt:lpstr>
      <vt:lpstr>Hope this session was useful for you to understand A/B test as a UX process.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Sameer Shetye</dc:creator>
  <cp:lastModifiedBy>Rukma Ramdas</cp:lastModifiedBy>
  <cp:revision>2</cp:revision>
  <dcterms:created xsi:type="dcterms:W3CDTF">2022-08-05T06:21:18Z</dcterms:created>
  <dcterms:modified xsi:type="dcterms:W3CDTF">2022-08-18T04:53:43Z</dcterms:modified>
</cp:coreProperties>
</file>